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81" r:id="rId4"/>
    <p:sldId id="283" r:id="rId5"/>
    <p:sldId id="285" r:id="rId6"/>
    <p:sldId id="266" r:id="rId7"/>
    <p:sldId id="267" r:id="rId8"/>
    <p:sldId id="272" r:id="rId9"/>
    <p:sldId id="268" r:id="rId10"/>
    <p:sldId id="273" r:id="rId11"/>
    <p:sldId id="280" r:id="rId12"/>
    <p:sldId id="270" r:id="rId13"/>
    <p:sldId id="278" r:id="rId14"/>
    <p:sldId id="279" r:id="rId15"/>
    <p:sldId id="275" r:id="rId16"/>
    <p:sldId id="277" r:id="rId17"/>
    <p:sldId id="27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Montserrat" panose="00000800000000000000" pitchFamily="2" charset="-52"/>
      <p:bold r:id="rId26"/>
    </p:embeddedFont>
    <p:embeddedFont>
      <p:font typeface="Montserrat Black" panose="00000A00000000000000" pitchFamily="2" charset="-52"/>
      <p:bold r:id="rId27"/>
      <p:boldItalic r:id="rId28"/>
    </p:embeddedFont>
    <p:embeddedFont>
      <p:font typeface="Montserrat Medium" panose="020B0604020202020204" charset="-52"/>
      <p:regular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а Алиса Игоревна" initials="МАИ" lastIdx="2" clrIdx="0">
    <p:extLst>
      <p:ext uri="{19B8F6BF-5375-455C-9EA6-DF929625EA0E}">
        <p15:presenceInfo xmlns:p15="http://schemas.microsoft.com/office/powerpoint/2012/main" userId="Миронова Алиса Игор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D81"/>
    <a:srgbClr val="5D82D5"/>
    <a:srgbClr val="5BB361"/>
    <a:srgbClr val="025E9C"/>
    <a:srgbClr val="F18975"/>
    <a:srgbClr val="F89F37"/>
    <a:srgbClr val="393457"/>
    <a:srgbClr val="FBFBFB"/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1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38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477738168228714"/>
          <c:y val="2.9405136405874235E-2"/>
          <c:w val="0.75941059588151572"/>
          <c:h val="0.863448643659141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explosion val="14"/>
          <c:dPt>
            <c:idx val="0"/>
            <c:bubble3D val="0"/>
            <c:spPr>
              <a:solidFill>
                <a:srgbClr val="F89F3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9-4472-8338-AF07B562F02C}"/>
              </c:ext>
            </c:extLst>
          </c:dPt>
          <c:dPt>
            <c:idx val="1"/>
            <c:bubble3D val="0"/>
            <c:spPr>
              <a:solidFill>
                <a:srgbClr val="5D82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1D9-4472-8338-AF07B562F02C}"/>
              </c:ext>
            </c:extLst>
          </c:dPt>
          <c:cat>
            <c:strRef>
              <c:f>Лист1!$A$2:$A$3</c:f>
              <c:strCache>
                <c:ptCount val="1"/>
                <c:pt idx="0">
                  <c:v>Полностью вакцинировано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14.72</c:v>
                </c:pt>
                <c:pt idx="1">
                  <c:v>85.28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D9-4472-8338-AF07B562F0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8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53415210528289"/>
          <c:y val="2.2449494949494948E-2"/>
          <c:w val="0.69927185587447216"/>
          <c:h val="0.8279321165876042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1897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1A-4844-B4D3-0F86501D823E}"/>
              </c:ext>
            </c:extLst>
          </c:dPt>
          <c:dPt>
            <c:idx val="1"/>
            <c:invertIfNegative val="0"/>
            <c:bubble3D val="0"/>
            <c:spPr>
              <a:solidFill>
                <a:srgbClr val="5D82D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1A-4844-B4D3-0F86501D823E}"/>
              </c:ext>
            </c:extLst>
          </c:dPt>
          <c:dPt>
            <c:idx val="2"/>
            <c:invertIfNegative val="0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B91A-4844-B4D3-0F86501D823E}"/>
              </c:ext>
            </c:extLst>
          </c:dPt>
          <c:dPt>
            <c:idx val="3"/>
            <c:invertIfNegative val="0"/>
            <c:bubble3D val="0"/>
            <c:spPr>
              <a:solidFill>
                <a:srgbClr val="5BB36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91A-4844-B4D3-0F86501D823E}"/>
              </c:ext>
            </c:extLst>
          </c:dPt>
          <c:cat>
            <c:strRef>
              <c:f>Лист1!$A$2:$A$5</c:f>
              <c:strCache>
                <c:ptCount val="4"/>
                <c:pt idx="0">
                  <c:v>Да</c:v>
                </c:pt>
                <c:pt idx="1">
                  <c:v>Нет</c:v>
                </c:pt>
                <c:pt idx="2">
                  <c:v>Я против прививок</c:v>
                </c:pt>
                <c:pt idx="3">
                  <c:v>Уже сделал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30</c:v>
                </c:pt>
                <c:pt idx="1">
                  <c:v>62</c:v>
                </c:pt>
                <c:pt idx="2">
                  <c:v>1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1A-4844-B4D3-0F86501D8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2063136"/>
        <c:axId val="442061824"/>
      </c:barChart>
      <c:valAx>
        <c:axId val="442061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800000000000000" pitchFamily="2" charset="-52"/>
                <a:ea typeface="+mn-ea"/>
                <a:cs typeface="+mn-cs"/>
              </a:defRPr>
            </a:pPr>
            <a:endParaRPr lang="ru-RU"/>
          </a:p>
        </c:txPr>
        <c:crossAx val="442063136"/>
        <c:crosses val="autoZero"/>
        <c:crossBetween val="between"/>
      </c:valAx>
      <c:catAx>
        <c:axId val="4420631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800000000000000" pitchFamily="2" charset="-52"/>
                <a:ea typeface="+mn-ea"/>
                <a:cs typeface="+mn-cs"/>
              </a:defRPr>
            </a:pPr>
            <a:endParaRPr lang="ru-RU"/>
          </a:p>
        </c:txPr>
        <c:crossAx val="442061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rgbClr val="025E9C"/>
            </a:solidFill>
            <a:ln>
              <a:noFill/>
            </a:ln>
            <a:effectLst/>
          </c:spPr>
          <c:invertIfNegative val="0"/>
          <c:cat>
            <c:strRef>
              <c:f>Лист1!$A$2:$A$11</c:f>
              <c:strCache>
                <c:ptCount val="10"/>
                <c:pt idx="0">
                  <c:v>0-4</c:v>
                </c:pt>
                <c:pt idx="1">
                  <c:v>5-12</c:v>
                </c:pt>
                <c:pt idx="2">
                  <c:v>13-17</c:v>
                </c:pt>
                <c:pt idx="3">
                  <c:v>18-24</c:v>
                </c:pt>
                <c:pt idx="4">
                  <c:v>25-34</c:v>
                </c:pt>
                <c:pt idx="5">
                  <c:v>35-44</c:v>
                </c:pt>
                <c:pt idx="6">
                  <c:v>45-54</c:v>
                </c:pt>
                <c:pt idx="7">
                  <c:v>55-64</c:v>
                </c:pt>
                <c:pt idx="8">
                  <c:v>65-74</c:v>
                </c:pt>
                <c:pt idx="9">
                  <c:v>75+</c:v>
                </c:pt>
              </c:strCache>
            </c:str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3519</c:v>
                </c:pt>
                <c:pt idx="1">
                  <c:v>5393</c:v>
                </c:pt>
                <c:pt idx="2">
                  <c:v>7064</c:v>
                </c:pt>
                <c:pt idx="3">
                  <c:v>10437</c:v>
                </c:pt>
                <c:pt idx="4">
                  <c:v>9897</c:v>
                </c:pt>
                <c:pt idx="5">
                  <c:v>10807</c:v>
                </c:pt>
                <c:pt idx="6">
                  <c:v>11388</c:v>
                </c:pt>
                <c:pt idx="7">
                  <c:v>11206</c:v>
                </c:pt>
                <c:pt idx="8">
                  <c:v>9570</c:v>
                </c:pt>
                <c:pt idx="9">
                  <c:v>9832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99-43A7-9278-D656C5E3C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1278336"/>
        <c:axId val="441279320"/>
      </c:barChart>
      <c:catAx>
        <c:axId val="44127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800000000000000" pitchFamily="2" charset="-52"/>
                <a:ea typeface="+mn-ea"/>
                <a:cs typeface="+mn-cs"/>
              </a:defRPr>
            </a:pPr>
            <a:endParaRPr lang="ru-RU"/>
          </a:p>
        </c:txPr>
        <c:crossAx val="441279320"/>
        <c:crosses val="autoZero"/>
        <c:auto val="1"/>
        <c:lblAlgn val="ctr"/>
        <c:lblOffset val="100"/>
        <c:noMultiLvlLbl val="0"/>
      </c:catAx>
      <c:valAx>
        <c:axId val="441279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800000000000000" pitchFamily="2" charset="-52"/>
                <a:ea typeface="+mn-ea"/>
                <a:cs typeface="+mn-cs"/>
              </a:defRPr>
            </a:pPr>
            <a:endParaRPr lang="ru-RU"/>
          </a:p>
        </c:txPr>
        <c:crossAx val="44127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55+</c:v>
                </c:pt>
                <c:pt idx="1">
                  <c:v>40-54</c:v>
                </c:pt>
                <c:pt idx="2">
                  <c:v>25-39</c:v>
                </c:pt>
                <c:pt idx="3">
                  <c:v>18-24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0.4</c:v>
                </c:pt>
                <c:pt idx="1">
                  <c:v>0.28999999999999998</c:v>
                </c:pt>
                <c:pt idx="2">
                  <c:v>0.22</c:v>
                </c:pt>
                <c:pt idx="3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1-407D-A356-A011EE07FC6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Нет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55+</c:v>
                </c:pt>
                <c:pt idx="1">
                  <c:v>40-54</c:v>
                </c:pt>
                <c:pt idx="2">
                  <c:v>25-39</c:v>
                </c:pt>
                <c:pt idx="3">
                  <c:v>18-24</c:v>
                </c:pt>
              </c:strCache>
            </c:strRef>
          </c:cat>
          <c:val>
            <c:numRef>
              <c:f>Лист1!$C$2:$C$5</c:f>
              <c:numCache>
                <c:formatCode>0%</c:formatCode>
                <c:ptCount val="4"/>
                <c:pt idx="0">
                  <c:v>0.49</c:v>
                </c:pt>
                <c:pt idx="1">
                  <c:v>0.64</c:v>
                </c:pt>
                <c:pt idx="2">
                  <c:v>0.73</c:v>
                </c:pt>
                <c:pt idx="3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1-407D-A356-A011EE07FC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79757951"/>
        <c:axId val="1761524607"/>
      </c:barChart>
      <c:catAx>
        <c:axId val="17797579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800000000000000" pitchFamily="2" charset="-52"/>
                <a:ea typeface="+mn-ea"/>
                <a:cs typeface="+mn-cs"/>
              </a:defRPr>
            </a:pPr>
            <a:endParaRPr lang="ru-RU"/>
          </a:p>
        </c:txPr>
        <c:crossAx val="1761524607"/>
        <c:crosses val="autoZero"/>
        <c:auto val="1"/>
        <c:lblAlgn val="ctr"/>
        <c:lblOffset val="100"/>
        <c:noMultiLvlLbl val="0"/>
      </c:catAx>
      <c:valAx>
        <c:axId val="1761524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79757951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800000000000000" pitchFamily="2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2523-72D7-404F-8DAC-AB91DC4A16F0}" type="datetimeFigureOut">
              <a:rPr lang="ru-RU" smtClean="0"/>
              <a:t>26.06.2021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1CE29-550B-4F58-A856-2A88EA604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24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42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802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42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395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4768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0290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38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90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460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94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3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533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1CE29-550B-4F58-A856-2A88EA604B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91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48B0-B1A1-46AF-BD84-6CDBD54B4F51}" type="datetime1">
              <a:rPr lang="ru-RU" smtClean="0"/>
              <a:t>26.06.2021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3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958D-05F5-447A-8199-C421D366CBE7}" type="datetime1">
              <a:rPr lang="ru-RU" smtClean="0"/>
              <a:t>26.06.2021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32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A0601-F6D5-4F73-AEA4-8D456B12DA9F}" type="datetime1">
              <a:rPr lang="ru-RU" smtClean="0"/>
              <a:t>26.06.2021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15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5EC3A-565D-43B4-A35D-0A5C08BEFA1D}" type="datetime1">
              <a:rPr lang="ru-RU" smtClean="0"/>
              <a:t>26.06.2021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87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BC03C-6D78-4CAA-A150-F47C9252CC04}" type="datetime1">
              <a:rPr lang="ru-RU" smtClean="0"/>
              <a:t>26.06.2021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960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7AECF-22A1-4CEB-86FC-3C364ECF80FF}" type="datetime1">
              <a:rPr lang="ru-RU" smtClean="0"/>
              <a:t>26.06.2021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18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E7E4F-735C-4E77-9257-E234A55AE6A7}" type="datetime1">
              <a:rPr lang="ru-RU" smtClean="0"/>
              <a:t>26.06.2021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48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02675-C8DE-4C62-9528-0525F5744B60}" type="datetime1">
              <a:rPr lang="ru-RU" smtClean="0"/>
              <a:t>26.06.2021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6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220D-5D34-4A3E-B4E8-B8ECCED2A62E}" type="datetime1">
              <a:rPr lang="ru-RU" smtClean="0"/>
              <a:t>26.06.2021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87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2A57-1A65-48C0-8630-B8F5089926F2}" type="datetime1">
              <a:rPr lang="ru-RU" smtClean="0"/>
              <a:t>26.06.2021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20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B6DD-984F-4EA7-9349-EC4560DEDC76}" type="datetime1">
              <a:rPr lang="ru-RU" smtClean="0"/>
              <a:t>26.06.2021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08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DA7BA-83BF-4241-90E0-52180FC258F4}" type="datetime1">
              <a:rPr lang="ru-RU" smtClean="0"/>
              <a:t>26.06.2021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6713-4EDA-4DF2-A265-1DD41D2FD9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44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jpe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80378" y="2939387"/>
            <a:ext cx="6023212" cy="979225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7424" y="4287944"/>
            <a:ext cx="4859071" cy="369326"/>
          </a:xfrm>
        </p:spPr>
        <p:txBody>
          <a:bodyPr>
            <a:normAutofit fontScale="70000" lnSpcReduction="20000"/>
          </a:bodyPr>
          <a:lstStyle/>
          <a:p>
            <a:pPr algn="r">
              <a:lnSpc>
                <a:spcPct val="120000"/>
              </a:lnSpc>
            </a:pPr>
            <a:r>
              <a:rPr lang="ru-RU" b="1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dirty="0">
                <a:solidFill>
                  <a:srgbClr val="6A6761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F700AFC7-14ED-44CB-B739-27F1C3E64596}"/>
              </a:ext>
            </a:extLst>
          </p:cNvPr>
          <p:cNvGrpSpPr/>
          <p:nvPr/>
        </p:nvGrpSpPr>
        <p:grpSpPr>
          <a:xfrm>
            <a:off x="8186960" y="281131"/>
            <a:ext cx="3732209" cy="947542"/>
            <a:chOff x="883562" y="243031"/>
            <a:chExt cx="3732209" cy="947542"/>
          </a:xfrm>
        </p:grpSpPr>
        <p:pic>
          <p:nvPicPr>
            <p:cNvPr id="1028" name="Picture 4" descr="https://static.tildacdn.com/tild3634-6136-4661-b438-323162313364/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883562" y="373439"/>
              <a:ext cx="451923" cy="633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7ACD69-3FEB-4295-8A5C-727F91DD803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F19E6420-0331-414C-91B0-526AE1CAA549}"/>
                </a:ext>
              </a:extLst>
            </p:cNvPr>
            <p:cNvCxnSpPr/>
            <p:nvPr/>
          </p:nvCxnSpPr>
          <p:spPr>
            <a:xfrm>
              <a:off x="2648907" y="243031"/>
              <a:ext cx="0" cy="947542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989719-A0E3-4955-9C56-5CB02D23A4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A244E-4B7E-40C4-A46B-6C97971D9745}"/>
              </a:ext>
            </a:extLst>
          </p:cNvPr>
          <p:cNvSpPr txBox="1"/>
          <p:nvPr/>
        </p:nvSpPr>
        <p:spPr>
          <a:xfrm>
            <a:off x="9277390" y="391861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A6761"/>
                </a:solidFill>
                <a:latin typeface="Montserrat" panose="00000800000000000000" pitchFamily="2" charset="-52"/>
              </a:rPr>
              <a:t>109 Team</a:t>
            </a:r>
            <a:endParaRPr lang="ru-RU" dirty="0">
              <a:solidFill>
                <a:srgbClr val="6A6761"/>
              </a:solidFill>
              <a:latin typeface="Montserrat" panose="00000800000000000000" pitchFamily="2" charset="-52"/>
            </a:endParaRP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4BD6DDD3-92A7-4E45-854D-E8310755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</a:t>
            </a:fld>
            <a:endParaRPr lang="ru-RU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F6170-B089-4629-8B00-E43AB97C9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410" y="2010015"/>
            <a:ext cx="2720822" cy="2783370"/>
          </a:xfrm>
          <a:prstGeom prst="rect">
            <a:avLst/>
          </a:prstGeom>
          <a:effectLst>
            <a:outerShdw blurRad="304800" dir="2880000" sx="101000" sy="101000" algn="ctr" rotWithShape="0">
              <a:prstClr val="black">
                <a:alpha val="17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07610B-6B85-4AB8-B2DA-2E9AB298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496" y="4708142"/>
            <a:ext cx="1842367" cy="18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8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7159600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2F2F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10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75458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CA88B8-56FF-45AC-961E-D90930BFF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76320" y="2039397"/>
            <a:ext cx="7106073" cy="3427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149C8AA-7BB0-4382-8DE5-FE842B1697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2262" y="2284663"/>
            <a:ext cx="5217955" cy="293510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1D36D74-ED90-4DD5-BFA0-4B0D9F68E5E5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740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/>
      </p:transition>
    </mc:Choice>
    <mc:Fallback xmlns="">
      <p:transition spd="slow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11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783FB52A-4834-4641-84E3-1A3A7A14A4A4}"/>
              </a:ext>
            </a:extLst>
          </p:cNvPr>
          <p:cNvGrpSpPr/>
          <p:nvPr/>
        </p:nvGrpSpPr>
        <p:grpSpPr>
          <a:xfrm>
            <a:off x="6711908" y="2034391"/>
            <a:ext cx="5720641" cy="2476119"/>
            <a:chOff x="1278396" y="1942552"/>
            <a:chExt cx="5720641" cy="2476119"/>
          </a:xfrm>
          <a:solidFill>
            <a:srgbClr val="F2F2F2"/>
          </a:solidFill>
        </p:grpSpPr>
        <p:sp>
          <p:nvSpPr>
            <p:cNvPr id="34" name="Скругленный прямоугольник 18">
              <a:extLst>
                <a:ext uri="{FF2B5EF4-FFF2-40B4-BE49-F238E27FC236}">
                  <a16:creationId xmlns:a16="http://schemas.microsoft.com/office/drawing/2014/main" id="{7C2E8010-92F4-4B8E-83E1-A2910D885764}"/>
                </a:ext>
              </a:extLst>
            </p:cNvPr>
            <p:cNvSpPr/>
            <p:nvPr/>
          </p:nvSpPr>
          <p:spPr>
            <a:xfrm>
              <a:off x="1278396" y="1942552"/>
              <a:ext cx="5720641" cy="247611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F24989-0CE5-4F84-BCDB-D6A4F9D2DB9C}"/>
                </a:ext>
              </a:extLst>
            </p:cNvPr>
            <p:cNvSpPr txBox="1"/>
            <p:nvPr/>
          </p:nvSpPr>
          <p:spPr>
            <a:xfrm>
              <a:off x="1604326" y="2731383"/>
              <a:ext cx="2944362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  <a:endParaRPr lang="ru-RU" sz="2700" dirty="0">
                <a:solidFill>
                  <a:srgbClr val="393457"/>
                </a:solidFill>
                <a:latin typeface="Montserrat Black" panose="00000A00000000000000" pitchFamily="2" charset="-52"/>
              </a:endParaRPr>
            </a:p>
          </p:txBody>
        </p:sp>
      </p:grp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F927B123-22A1-4791-BECF-1419F83B8C96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18C55CB-56CE-45E5-9178-C13699E2DD84}"/>
              </a:ext>
            </a:extLst>
          </p:cNvPr>
          <p:cNvGrpSpPr/>
          <p:nvPr/>
        </p:nvGrpSpPr>
        <p:grpSpPr>
          <a:xfrm>
            <a:off x="1118772" y="1513190"/>
            <a:ext cx="4483272" cy="769441"/>
            <a:chOff x="1124818" y="1865171"/>
            <a:chExt cx="4483272" cy="7694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D36F53-7EF0-4BAF-9F23-27D4EFD928E9}"/>
                </a:ext>
              </a:extLst>
            </p:cNvPr>
            <p:cNvSpPr txBox="1"/>
            <p:nvPr/>
          </p:nvSpPr>
          <p:spPr>
            <a:xfrm>
              <a:off x="5229809" y="1865171"/>
              <a:ext cx="3782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BB361"/>
                  </a:solidFill>
                  <a:latin typeface="Montserrat" panose="00000800000000000000" pitchFamily="2" charset="-52"/>
                </a:rPr>
                <a:t>2</a:t>
              </a:r>
              <a:endParaRPr lang="ru-RU" sz="4400" dirty="0">
                <a:solidFill>
                  <a:srgbClr val="5BB361"/>
                </a:solidFill>
                <a:latin typeface="Montserrat" panose="00000800000000000000" pitchFamily="2" charset="-52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6C4A61D3-6E93-4E4A-9CFB-CF6A29417E54}"/>
                </a:ext>
              </a:extLst>
            </p:cNvPr>
            <p:cNvSpPr/>
            <p:nvPr/>
          </p:nvSpPr>
          <p:spPr>
            <a:xfrm>
              <a:off x="1124818" y="1926726"/>
              <a:ext cx="40780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Геймплей, отражающий работу иммунитета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5ED8F04-F071-4E27-BC67-09EA03375305}"/>
              </a:ext>
            </a:extLst>
          </p:cNvPr>
          <p:cNvGrpSpPr/>
          <p:nvPr/>
        </p:nvGrpSpPr>
        <p:grpSpPr>
          <a:xfrm>
            <a:off x="1118774" y="2339501"/>
            <a:ext cx="4483270" cy="769441"/>
            <a:chOff x="1124820" y="2696328"/>
            <a:chExt cx="4483270" cy="76944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AF38B0-15FE-4518-9096-A206C9C78EF0}"/>
                </a:ext>
              </a:extLst>
            </p:cNvPr>
            <p:cNvSpPr txBox="1"/>
            <p:nvPr/>
          </p:nvSpPr>
          <p:spPr>
            <a:xfrm>
              <a:off x="5229809" y="2696328"/>
              <a:ext cx="3782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BB361"/>
                  </a:solidFill>
                  <a:latin typeface="Montserrat" panose="00000800000000000000" pitchFamily="2" charset="-52"/>
                </a:rPr>
                <a:t>3</a:t>
              </a:r>
              <a:endParaRPr lang="ru-RU" sz="4400" dirty="0">
                <a:solidFill>
                  <a:srgbClr val="5BB361"/>
                </a:solidFill>
                <a:latin typeface="Montserrat" panose="00000800000000000000" pitchFamily="2" charset="-52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63DB800B-7586-4125-B9D3-07A60E68F98C}"/>
                </a:ext>
              </a:extLst>
            </p:cNvPr>
            <p:cNvSpPr/>
            <p:nvPr/>
          </p:nvSpPr>
          <p:spPr>
            <a:xfrm>
              <a:off x="1124820" y="2757883"/>
              <a:ext cx="40780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Режим, обучающий основам геймплея</a:t>
              </a: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8156584A-F1CA-499B-B812-9945DB7B3D69}"/>
              </a:ext>
            </a:extLst>
          </p:cNvPr>
          <p:cNvGrpSpPr/>
          <p:nvPr/>
        </p:nvGrpSpPr>
        <p:grpSpPr>
          <a:xfrm>
            <a:off x="1118773" y="3165812"/>
            <a:ext cx="4515621" cy="769441"/>
            <a:chOff x="1124819" y="3537176"/>
            <a:chExt cx="4515621" cy="76944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BB6C75-17AD-4332-90A2-0E1D8FE8025B}"/>
                </a:ext>
              </a:extLst>
            </p:cNvPr>
            <p:cNvSpPr txBox="1"/>
            <p:nvPr/>
          </p:nvSpPr>
          <p:spPr>
            <a:xfrm>
              <a:off x="5164494" y="3537176"/>
              <a:ext cx="4759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BB361"/>
                  </a:solidFill>
                  <a:latin typeface="Montserrat" panose="00000800000000000000" pitchFamily="2" charset="-52"/>
                </a:rPr>
                <a:t>4</a:t>
              </a:r>
              <a:endParaRPr lang="ru-RU" sz="4400" dirty="0">
                <a:solidFill>
                  <a:srgbClr val="5BB361"/>
                </a:solidFill>
                <a:latin typeface="Montserrat" panose="00000800000000000000" pitchFamily="2" charset="-52"/>
              </a:endParaRP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EA23CE14-61FD-4AB3-9536-6E50B0206F7F}"/>
                </a:ext>
              </a:extLst>
            </p:cNvPr>
            <p:cNvSpPr/>
            <p:nvPr/>
          </p:nvSpPr>
          <p:spPr>
            <a:xfrm>
              <a:off x="1124819" y="3598731"/>
              <a:ext cx="40780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Внедрение образовательной части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6514DAD0-4172-47A3-98AF-E6B2FEDD29BC}"/>
              </a:ext>
            </a:extLst>
          </p:cNvPr>
          <p:cNvGrpSpPr/>
          <p:nvPr/>
        </p:nvGrpSpPr>
        <p:grpSpPr>
          <a:xfrm>
            <a:off x="1128417" y="686879"/>
            <a:ext cx="4473627" cy="769441"/>
            <a:chOff x="1134463" y="944506"/>
            <a:chExt cx="4473627" cy="7694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0F344B4-C876-4696-A00E-DFECB81D397A}"/>
                </a:ext>
              </a:extLst>
            </p:cNvPr>
            <p:cNvSpPr txBox="1"/>
            <p:nvPr/>
          </p:nvSpPr>
          <p:spPr>
            <a:xfrm>
              <a:off x="5229809" y="944506"/>
              <a:ext cx="3782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solidFill>
                    <a:srgbClr val="5BB361"/>
                  </a:solidFill>
                  <a:latin typeface="Montserrat" panose="00000800000000000000" pitchFamily="2" charset="-52"/>
                </a:rPr>
                <a:t>1</a:t>
              </a: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F2B4B529-D5C6-4953-AD37-350B2014D062}"/>
                </a:ext>
              </a:extLst>
            </p:cNvPr>
            <p:cNvSpPr/>
            <p:nvPr/>
          </p:nvSpPr>
          <p:spPr>
            <a:xfrm>
              <a:off x="1134463" y="1144560"/>
              <a:ext cx="4068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Удобный игровой интерфейс</a:t>
              </a:r>
              <a:endParaRPr lang="ru-RU" dirty="0">
                <a:latin typeface="Montserrat Medium" panose="00000600000000000000" pitchFamily="2" charset="-52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616E318-8389-413E-848E-013ED876E5D3}"/>
              </a:ext>
            </a:extLst>
          </p:cNvPr>
          <p:cNvGrpSpPr/>
          <p:nvPr/>
        </p:nvGrpSpPr>
        <p:grpSpPr>
          <a:xfrm>
            <a:off x="1128417" y="3992123"/>
            <a:ext cx="4561648" cy="769441"/>
            <a:chOff x="1134463" y="4441128"/>
            <a:chExt cx="4561648" cy="7694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FB0D04-5147-4495-AEF5-74100056C412}"/>
                </a:ext>
              </a:extLst>
            </p:cNvPr>
            <p:cNvSpPr txBox="1"/>
            <p:nvPr/>
          </p:nvSpPr>
          <p:spPr>
            <a:xfrm>
              <a:off x="5220165" y="4441128"/>
              <a:ext cx="4759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5BB361"/>
                  </a:solidFill>
                  <a:latin typeface="Montserrat" panose="00000800000000000000" pitchFamily="2" charset="-52"/>
                </a:rPr>
                <a:t>5</a:t>
              </a:r>
              <a:endParaRPr lang="ru-RU" sz="4400" dirty="0">
                <a:solidFill>
                  <a:srgbClr val="5BB361"/>
                </a:solidFill>
                <a:latin typeface="Montserrat" panose="00000800000000000000" pitchFamily="2" charset="-52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DE1BDE03-A4F0-4BFD-A52F-EFB33E04C8DE}"/>
                </a:ext>
              </a:extLst>
            </p:cNvPr>
            <p:cNvSpPr/>
            <p:nvPr/>
          </p:nvSpPr>
          <p:spPr>
            <a:xfrm>
              <a:off x="1134463" y="4641182"/>
              <a:ext cx="4068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 err="1">
                  <a:solidFill>
                    <a:srgbClr val="000000"/>
                  </a:solidFill>
                  <a:latin typeface="Montserrat Medium" panose="00000600000000000000" pitchFamily="2" charset="-52"/>
                </a:rPr>
                <a:t>Играбельность</a:t>
              </a:r>
              <a:endParaRPr lang="ru-RU" dirty="0">
                <a:latin typeface="Montserrat Medium" panose="00000600000000000000" pitchFamily="2" charset="-52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0A5CF8F-8B15-41F7-9535-C8F50CC511A0}"/>
              </a:ext>
            </a:extLst>
          </p:cNvPr>
          <p:cNvGrpSpPr/>
          <p:nvPr/>
        </p:nvGrpSpPr>
        <p:grpSpPr>
          <a:xfrm>
            <a:off x="1119453" y="4818434"/>
            <a:ext cx="4561648" cy="769441"/>
            <a:chOff x="1125499" y="5131408"/>
            <a:chExt cx="4561648" cy="76944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98ACAF-DFAE-4D83-B643-250C0E62548E}"/>
                </a:ext>
              </a:extLst>
            </p:cNvPr>
            <p:cNvSpPr txBox="1"/>
            <p:nvPr/>
          </p:nvSpPr>
          <p:spPr>
            <a:xfrm>
              <a:off x="5211201" y="5131408"/>
              <a:ext cx="4759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374D81"/>
                  </a:solidFill>
                  <a:latin typeface="Montserrat" panose="00000800000000000000" pitchFamily="2" charset="-52"/>
                </a:rPr>
                <a:t>6</a:t>
              </a:r>
              <a:endParaRPr lang="ru-RU" sz="4400" dirty="0">
                <a:solidFill>
                  <a:srgbClr val="374D81"/>
                </a:solidFill>
                <a:latin typeface="Montserrat" panose="00000800000000000000" pitchFamily="2" charset="-52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EDCE970F-E745-4239-B590-1C0476147479}"/>
                </a:ext>
              </a:extLst>
            </p:cNvPr>
            <p:cNvSpPr/>
            <p:nvPr/>
          </p:nvSpPr>
          <p:spPr>
            <a:xfrm>
              <a:off x="1125499" y="5331462"/>
              <a:ext cx="4068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Поддержка IOS, PC</a:t>
              </a:r>
              <a:endParaRPr lang="ru-RU" dirty="0">
                <a:latin typeface="Montserrat Medium" panose="00000600000000000000" pitchFamily="2" charset="-52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0531D822-E51A-4390-B1AA-DFE629237E48}"/>
              </a:ext>
            </a:extLst>
          </p:cNvPr>
          <p:cNvGrpSpPr/>
          <p:nvPr/>
        </p:nvGrpSpPr>
        <p:grpSpPr>
          <a:xfrm>
            <a:off x="1110489" y="5644743"/>
            <a:ext cx="4561648" cy="769441"/>
            <a:chOff x="1116535" y="5902370"/>
            <a:chExt cx="4561648" cy="7694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FD3A7D-EA18-44F7-BDC5-9ECF1CA7230E}"/>
                </a:ext>
              </a:extLst>
            </p:cNvPr>
            <p:cNvSpPr txBox="1"/>
            <p:nvPr/>
          </p:nvSpPr>
          <p:spPr>
            <a:xfrm>
              <a:off x="5202237" y="5902370"/>
              <a:ext cx="4759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374D81"/>
                  </a:solidFill>
                  <a:latin typeface="Montserrat" panose="00000800000000000000" pitchFamily="2" charset="-52"/>
                </a:rPr>
                <a:t>7</a:t>
              </a:r>
              <a:endParaRPr lang="ru-RU" sz="4400" dirty="0">
                <a:solidFill>
                  <a:srgbClr val="374D81"/>
                </a:solidFill>
                <a:latin typeface="Montserrat" panose="00000800000000000000" pitchFamily="2" charset="-52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3A68E9D2-52F6-4D20-92BF-5FF4EB7E8866}"/>
                </a:ext>
              </a:extLst>
            </p:cNvPr>
            <p:cNvSpPr/>
            <p:nvPr/>
          </p:nvSpPr>
          <p:spPr>
            <a:xfrm>
              <a:off x="1116535" y="6102424"/>
              <a:ext cx="40684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ru-RU" dirty="0">
                  <a:solidFill>
                    <a:srgbClr val="000000"/>
                  </a:solidFill>
                  <a:latin typeface="Montserrat Medium" panose="00000600000000000000" pitchFamily="2" charset="-52"/>
                </a:rPr>
                <a:t>Сюжетная компания</a:t>
              </a:r>
              <a:endParaRPr lang="ru-RU" dirty="0">
                <a:latin typeface="Montserrat Medium" panose="00000600000000000000" pitchFamily="2" charset="-52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456C0172-A63C-4A16-83DB-7044CC67AA84}"/>
              </a:ext>
            </a:extLst>
          </p:cNvPr>
          <p:cNvGrpSpPr/>
          <p:nvPr/>
        </p:nvGrpSpPr>
        <p:grpSpPr>
          <a:xfrm>
            <a:off x="6864308" y="2186791"/>
            <a:ext cx="5720641" cy="2476119"/>
            <a:chOff x="1278396" y="1942552"/>
            <a:chExt cx="5720641" cy="2476119"/>
          </a:xfrm>
          <a:solidFill>
            <a:srgbClr val="F2F2F2"/>
          </a:solidFill>
        </p:grpSpPr>
        <p:sp>
          <p:nvSpPr>
            <p:cNvPr id="56" name="Скругленный прямоугольник 18">
              <a:extLst>
                <a:ext uri="{FF2B5EF4-FFF2-40B4-BE49-F238E27FC236}">
                  <a16:creationId xmlns:a16="http://schemas.microsoft.com/office/drawing/2014/main" id="{6C5E8613-A00B-43F4-A6A6-66D24922B673}"/>
                </a:ext>
              </a:extLst>
            </p:cNvPr>
            <p:cNvSpPr/>
            <p:nvPr/>
          </p:nvSpPr>
          <p:spPr>
            <a:xfrm>
              <a:off x="1278396" y="1942552"/>
              <a:ext cx="5720641" cy="2476119"/>
            </a:xfrm>
            <a:prstGeom prst="roundRect">
              <a:avLst>
                <a:gd name="adj" fmla="val 28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CC6B7CA-D945-42DE-BC29-1C144B277F32}"/>
                </a:ext>
              </a:extLst>
            </p:cNvPr>
            <p:cNvSpPr txBox="1"/>
            <p:nvPr/>
          </p:nvSpPr>
          <p:spPr>
            <a:xfrm>
              <a:off x="1604326" y="2731383"/>
              <a:ext cx="2944362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700" dirty="0">
                  <a:solidFill>
                    <a:srgbClr val="025E9C"/>
                  </a:solidFill>
                  <a:latin typeface="Montserrat Black" panose="00000A00000000000000" pitchFamily="2" charset="-52"/>
                </a:rPr>
                <a:t>ТРЕБОВАНИЯ К ПРОДУКТУ</a:t>
              </a:r>
              <a:endParaRPr lang="ru-RU" sz="2700" dirty="0">
                <a:solidFill>
                  <a:srgbClr val="393457"/>
                </a:solidFill>
                <a:latin typeface="Montserrat Black" panose="00000A00000000000000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22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12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ED86B2-ED08-4BAD-82A8-A10408B37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9" b="26109"/>
          <a:stretch/>
        </p:blipFill>
        <p:spPr bwMode="auto">
          <a:xfrm>
            <a:off x="635425" y="2973773"/>
            <a:ext cx="3565512" cy="14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BD65A9-A5ED-436F-960A-7ED36860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18268" r="16032" b="13786"/>
          <a:stretch/>
        </p:blipFill>
        <p:spPr bwMode="auto">
          <a:xfrm>
            <a:off x="8275596" y="3107079"/>
            <a:ext cx="3565512" cy="14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15E866-CE66-4E70-A03E-A0EFCE313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16" y="2865724"/>
            <a:ext cx="1685301" cy="197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22789EA-588C-4AB3-8693-6AB5C896A377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6151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13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FC2E9A-1929-4484-A307-4922353DE491}"/>
              </a:ext>
            </a:extLst>
          </p:cNvPr>
          <p:cNvSpPr txBox="1"/>
          <p:nvPr/>
        </p:nvSpPr>
        <p:spPr>
          <a:xfrm>
            <a:off x="2889069" y="2921169"/>
            <a:ext cx="6413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solidFill>
                  <a:srgbClr val="025E9C"/>
                </a:solidFill>
                <a:latin typeface="Montserrat Black" panose="00000A00000000000000" pitchFamily="2" charset="-52"/>
              </a:rPr>
              <a:t>РЕЗУЛЬТАТЫ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C0A9749B-5E98-4021-A3B8-88E27190EFDD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011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14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" name="Запись экрана 2">
            <a:hlinkClick r:id="" action="ppaction://media"/>
            <a:extLst>
              <a:ext uri="{FF2B5EF4-FFF2-40B4-BE49-F238E27FC236}">
                <a16:creationId xmlns:a16="http://schemas.microsoft.com/office/drawing/2014/main" id="{64921608-B8F9-47F9-9376-785726AF8C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5534" y="1252699"/>
            <a:ext cx="8817429" cy="4977025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5136C5F-31D6-4F22-B007-5BB331EA0A08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317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15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EA5A95-8870-4857-98E4-A8D8A7D4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824" y="1329286"/>
            <a:ext cx="3711484" cy="3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FF659-7428-40D2-B624-033CA436124A}"/>
              </a:ext>
            </a:extLst>
          </p:cNvPr>
          <p:cNvSpPr txBox="1"/>
          <p:nvPr/>
        </p:nvSpPr>
        <p:spPr>
          <a:xfrm>
            <a:off x="3834979" y="5030833"/>
            <a:ext cx="51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QR</a:t>
            </a:r>
            <a:r>
              <a:rPr lang="ru-RU" sz="3600" dirty="0">
                <a:solidFill>
                  <a:srgbClr val="025E9C"/>
                </a:solidFill>
                <a:latin typeface="Montserrat Medium" panose="00000600000000000000" pitchFamily="2" charset="-52"/>
              </a:rPr>
              <a:t> на репозиторий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9320EC0-B2DE-482A-91A4-96365907CCEC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7614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8">
            <a:extLst>
              <a:ext uri="{FF2B5EF4-FFF2-40B4-BE49-F238E27FC236}">
                <a16:creationId xmlns:a16="http://schemas.microsoft.com/office/drawing/2014/main" id="{5D079BF3-B494-4407-8895-1D05E295AD98}"/>
              </a:ext>
            </a:extLst>
          </p:cNvPr>
          <p:cNvSpPr/>
          <p:nvPr/>
        </p:nvSpPr>
        <p:spPr>
          <a:xfrm>
            <a:off x="443559" y="-208239"/>
            <a:ext cx="4259066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16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31299E5-548D-47B0-8D4D-2145F2758BB1}"/>
              </a:ext>
            </a:extLst>
          </p:cNvPr>
          <p:cNvSpPr txBox="1"/>
          <p:nvPr/>
        </p:nvSpPr>
        <p:spPr>
          <a:xfrm>
            <a:off x="904603" y="755677"/>
            <a:ext cx="20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rgbClr val="025E9C"/>
                </a:solidFill>
                <a:latin typeface="Montserrat Black" panose="00000A00000000000000" pitchFamily="2" charset="-52"/>
              </a:rPr>
              <a:t>ИТОГИ</a:t>
            </a:r>
            <a:endParaRPr lang="ru-RU" sz="6000" dirty="0">
              <a:solidFill>
                <a:srgbClr val="025E9C"/>
              </a:solidFill>
              <a:latin typeface="Montserrat Black" panose="00000A00000000000000" pitchFamily="2" charset="-52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1B9E51-0216-45BC-9DD6-418171F2BAD2}"/>
              </a:ext>
            </a:extLst>
          </p:cNvPr>
          <p:cNvGrpSpPr/>
          <p:nvPr/>
        </p:nvGrpSpPr>
        <p:grpSpPr>
          <a:xfrm>
            <a:off x="4267201" y="2133414"/>
            <a:ext cx="5180551" cy="3861550"/>
            <a:chOff x="4267201" y="2133414"/>
            <a:chExt cx="5180551" cy="38615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BA5016-7CBA-4B23-9408-4A13925E3E86}"/>
                </a:ext>
              </a:extLst>
            </p:cNvPr>
            <p:cNvSpPr txBox="1"/>
            <p:nvPr/>
          </p:nvSpPr>
          <p:spPr>
            <a:xfrm>
              <a:off x="4267201" y="2133414"/>
              <a:ext cx="51380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 Medium" panose="00000600000000000000" pitchFamily="2" charset="-52"/>
                </a:rPr>
                <a:t>Разработали программное решение, соответствующее поставленный требованиям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AD2AB0-FFAD-49B9-8E83-F23EBC7474F2}"/>
                </a:ext>
              </a:extLst>
            </p:cNvPr>
            <p:cNvSpPr txBox="1"/>
            <p:nvPr/>
          </p:nvSpPr>
          <p:spPr>
            <a:xfrm>
              <a:off x="4309697" y="5071634"/>
              <a:ext cx="51380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 Medium" panose="00000600000000000000" pitchFamily="2" charset="-52"/>
                </a:rPr>
                <a:t>В будущем игра будет дополняться новыми сюжетными ветками, расширяться в теоретических справках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FCE6A-17B6-4D38-B37B-06859C54F4E9}"/>
                </a:ext>
              </a:extLst>
            </p:cNvPr>
            <p:cNvSpPr txBox="1"/>
            <p:nvPr/>
          </p:nvSpPr>
          <p:spPr>
            <a:xfrm>
              <a:off x="4309697" y="3590634"/>
              <a:ext cx="47112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latin typeface="Montserrat Medium" panose="00000600000000000000" pitchFamily="2" charset="-52"/>
                </a:rPr>
                <a:t>Подготовлен отчет о выполненной работе</a:t>
              </a:r>
            </a:p>
          </p:txBody>
        </p:sp>
      </p:grp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4451D9A7-349D-4E3D-90B7-2093CEFA0F65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E2F252-3AD0-49B1-90C8-F3F61B85D062}"/>
              </a:ext>
            </a:extLst>
          </p:cNvPr>
          <p:cNvSpPr txBox="1"/>
          <p:nvPr/>
        </p:nvSpPr>
        <p:spPr>
          <a:xfrm>
            <a:off x="3723407" y="2105926"/>
            <a:ext cx="378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5D82D5"/>
                </a:solidFill>
                <a:latin typeface="Montserrat" panose="00000800000000000000" pitchFamily="2" charset="-52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020B2-30CD-43A2-ADEF-20F368C3628A}"/>
              </a:ext>
            </a:extLst>
          </p:cNvPr>
          <p:cNvSpPr txBox="1"/>
          <p:nvPr/>
        </p:nvSpPr>
        <p:spPr>
          <a:xfrm>
            <a:off x="3723407" y="3529080"/>
            <a:ext cx="378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D82D5"/>
                </a:solidFill>
                <a:latin typeface="Montserrat" panose="00000800000000000000" pitchFamily="2" charset="-52"/>
              </a:rPr>
              <a:t>2</a:t>
            </a:r>
            <a:endParaRPr lang="ru-RU" sz="4400" dirty="0">
              <a:solidFill>
                <a:srgbClr val="5D82D5"/>
              </a:solidFill>
              <a:latin typeface="Montserrat" panose="00000800000000000000" pitchFamily="2" charset="-5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8345DD-B4B6-48E4-B69A-EA5A17E5BCE3}"/>
              </a:ext>
            </a:extLst>
          </p:cNvPr>
          <p:cNvSpPr txBox="1"/>
          <p:nvPr/>
        </p:nvSpPr>
        <p:spPr>
          <a:xfrm>
            <a:off x="3723407" y="5148579"/>
            <a:ext cx="378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5D82D5"/>
                </a:solidFill>
                <a:latin typeface="Montserrat" panose="00000800000000000000" pitchFamily="2" charset="-52"/>
              </a:rPr>
              <a:t>3</a:t>
            </a:r>
            <a:endParaRPr lang="ru-RU" sz="4400" dirty="0">
              <a:solidFill>
                <a:srgbClr val="5D82D5"/>
              </a:solidFill>
              <a:latin typeface="Montserrat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7491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B6838F6-EB4E-4274-B1CF-866F801E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17</a:t>
            </a:fld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FD04FCD-964D-41F0-B331-8EF450A3B0E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E7755BE-A3E5-4C38-BFA6-3D5F8043BF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9BD54D-B31A-4601-B04E-DD694609213B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3B458EE3-302D-4A5C-8D46-69151EA1A92D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7B24FA-E438-4148-9B47-70BBC246139A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10" name="Рисунок 9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9FD38D18-B8F0-4767-ACD0-BE345F571E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684973" y="1668350"/>
            <a:ext cx="1800000" cy="18000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Рисунок 1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138C01E7-4DBE-4A79-B83B-B4E4EC7CD8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91600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2" name="Рисунок 11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88BA357A-4068-42A3-A654-78AB18ED92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98227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13" name="Рисунок 12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B614B8D6-89DF-4986-B91D-8A295131CB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604854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14" name="Рисунок 13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FC6BC641-A72E-4154-B2D9-8AC38D2B63E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911481" y="1668350"/>
            <a:ext cx="1800000" cy="18000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15" name="Straight Connector 97">
            <a:extLst>
              <a:ext uri="{FF2B5EF4-FFF2-40B4-BE49-F238E27FC236}">
                <a16:creationId xmlns:a16="http://schemas.microsoft.com/office/drawing/2014/main" id="{3DE36663-A873-4492-A9E2-4172B23C748E}"/>
              </a:ext>
            </a:extLst>
          </p:cNvPr>
          <p:cNvCxnSpPr>
            <a:cxnSpLocks/>
          </p:cNvCxnSpPr>
          <p:nvPr/>
        </p:nvCxnSpPr>
        <p:spPr>
          <a:xfrm>
            <a:off x="2748925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BEEC898F-464D-472F-B40A-E2C0D9709DB4}"/>
              </a:ext>
            </a:extLst>
          </p:cNvPr>
          <p:cNvCxnSpPr>
            <a:cxnSpLocks/>
          </p:cNvCxnSpPr>
          <p:nvPr/>
        </p:nvCxnSpPr>
        <p:spPr>
          <a:xfrm>
            <a:off x="5049439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97">
            <a:extLst>
              <a:ext uri="{FF2B5EF4-FFF2-40B4-BE49-F238E27FC236}">
                <a16:creationId xmlns:a16="http://schemas.microsoft.com/office/drawing/2014/main" id="{829F67B1-8F66-48D3-AA7D-B4B0879D0B20}"/>
              </a:ext>
            </a:extLst>
          </p:cNvPr>
          <p:cNvCxnSpPr>
            <a:cxnSpLocks/>
          </p:cNvCxnSpPr>
          <p:nvPr/>
        </p:nvCxnSpPr>
        <p:spPr>
          <a:xfrm>
            <a:off x="7346847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97">
            <a:extLst>
              <a:ext uri="{FF2B5EF4-FFF2-40B4-BE49-F238E27FC236}">
                <a16:creationId xmlns:a16="http://schemas.microsoft.com/office/drawing/2014/main" id="{7246670F-F7A4-4F60-9C1F-2D5ACA9FBF48}"/>
              </a:ext>
            </a:extLst>
          </p:cNvPr>
          <p:cNvCxnSpPr>
            <a:cxnSpLocks/>
          </p:cNvCxnSpPr>
          <p:nvPr/>
        </p:nvCxnSpPr>
        <p:spPr>
          <a:xfrm>
            <a:off x="9589304" y="1255883"/>
            <a:ext cx="0" cy="468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BF7AFC-2CE2-4182-B67D-8AE923C23668}"/>
              </a:ext>
            </a:extLst>
          </p:cNvPr>
          <p:cNvGrpSpPr/>
          <p:nvPr/>
        </p:nvGrpSpPr>
        <p:grpSpPr>
          <a:xfrm>
            <a:off x="240244" y="3700547"/>
            <a:ext cx="2108932" cy="1295707"/>
            <a:chOff x="506972" y="4369858"/>
            <a:chExt cx="1727878" cy="1295707"/>
          </a:xfrm>
        </p:grpSpPr>
        <p:grpSp>
          <p:nvGrpSpPr>
            <p:cNvPr id="20" name="Group 7">
              <a:extLst>
                <a:ext uri="{FF2B5EF4-FFF2-40B4-BE49-F238E27FC236}">
                  <a16:creationId xmlns:a16="http://schemas.microsoft.com/office/drawing/2014/main" id="{8F2E9E3C-0CAA-4163-AEEC-63EBE94A570D}"/>
                </a:ext>
              </a:extLst>
            </p:cNvPr>
            <p:cNvGrpSpPr/>
            <p:nvPr/>
          </p:nvGrpSpPr>
          <p:grpSpPr>
            <a:xfrm>
              <a:off x="506972" y="4369858"/>
              <a:ext cx="1595948" cy="1264930"/>
              <a:chOff x="1100715" y="4129465"/>
              <a:chExt cx="2646873" cy="1264930"/>
            </a:xfrm>
          </p:grpSpPr>
          <p:sp>
            <p:nvSpPr>
              <p:cNvPr id="22" name="TextBox 11">
                <a:extLst>
                  <a:ext uri="{FF2B5EF4-FFF2-40B4-BE49-F238E27FC236}">
                    <a16:creationId xmlns:a16="http://schemas.microsoft.com/office/drawing/2014/main" id="{9ECE6A6F-EBB7-4788-8B63-E9A5E83302CD}"/>
                  </a:ext>
                </a:extLst>
              </p:cNvPr>
              <p:cNvSpPr txBox="1"/>
              <p:nvPr/>
            </p:nvSpPr>
            <p:spPr>
              <a:xfrm>
                <a:off x="2080824" y="4129465"/>
                <a:ext cx="16667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3" name="Straight Connector 26">
                <a:extLst>
                  <a:ext uri="{FF2B5EF4-FFF2-40B4-BE49-F238E27FC236}">
                    <a16:creationId xmlns:a16="http://schemas.microsoft.com/office/drawing/2014/main" id="{6E474474-4BB5-4C42-9AC3-6037AB187B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30">
                <a:extLst>
                  <a:ext uri="{FF2B5EF4-FFF2-40B4-BE49-F238E27FC236}">
                    <a16:creationId xmlns:a16="http://schemas.microsoft.com/office/drawing/2014/main" id="{E8FC9948-7D05-4874-A234-D6A260FA661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C0EA32-5CA0-47F7-9725-B361097857A2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61EE11B0-532B-4AB1-B803-9DE96E609A2B}"/>
              </a:ext>
            </a:extLst>
          </p:cNvPr>
          <p:cNvGrpSpPr/>
          <p:nvPr/>
        </p:nvGrpSpPr>
        <p:grpSpPr>
          <a:xfrm>
            <a:off x="2846668" y="3696248"/>
            <a:ext cx="2125003" cy="1295707"/>
            <a:chOff x="506972" y="4369858"/>
            <a:chExt cx="1741045" cy="1295707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1142087B-4F42-4887-BB7E-5C2D71665530}"/>
                </a:ext>
              </a:extLst>
            </p:cNvPr>
            <p:cNvGrpSpPr/>
            <p:nvPr/>
          </p:nvGrpSpPr>
          <p:grpSpPr>
            <a:xfrm>
              <a:off x="506972" y="4369858"/>
              <a:ext cx="1548219" cy="1264930"/>
              <a:chOff x="1100715" y="4129465"/>
              <a:chExt cx="2567713" cy="1264930"/>
            </a:xfrm>
          </p:grpSpPr>
          <p:sp>
            <p:nvSpPr>
              <p:cNvPr id="28" name="TextBox 11">
                <a:extLst>
                  <a:ext uri="{FF2B5EF4-FFF2-40B4-BE49-F238E27FC236}">
                    <a16:creationId xmlns:a16="http://schemas.microsoft.com/office/drawing/2014/main" id="{98BE05B3-1360-437C-8A95-28516B4FBAF8}"/>
                  </a:ext>
                </a:extLst>
              </p:cNvPr>
              <p:cNvSpPr txBox="1"/>
              <p:nvPr/>
            </p:nvSpPr>
            <p:spPr>
              <a:xfrm>
                <a:off x="1672756" y="4129465"/>
                <a:ext cx="19956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29" name="Straight Connector 26">
                <a:extLst>
                  <a:ext uri="{FF2B5EF4-FFF2-40B4-BE49-F238E27FC236}">
                    <a16:creationId xmlns:a16="http://schemas.microsoft.com/office/drawing/2014/main" id="{634C0A6A-7E02-4CD9-ABF0-C9BFF34C0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30">
                <a:extLst>
                  <a:ext uri="{FF2B5EF4-FFF2-40B4-BE49-F238E27FC236}">
                    <a16:creationId xmlns:a16="http://schemas.microsoft.com/office/drawing/2014/main" id="{01A31662-D857-4723-BAD3-88BDDA3AD78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F932F-E4D1-4AC0-B96C-79386E72FAB5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8CB15822-5EF1-4778-B395-7C415A3ECCF7}"/>
              </a:ext>
            </a:extLst>
          </p:cNvPr>
          <p:cNvGrpSpPr/>
          <p:nvPr/>
        </p:nvGrpSpPr>
        <p:grpSpPr>
          <a:xfrm>
            <a:off x="5154282" y="3698476"/>
            <a:ext cx="2125003" cy="1295707"/>
            <a:chOff x="506972" y="4369858"/>
            <a:chExt cx="1741045" cy="1295707"/>
          </a:xfrm>
        </p:grpSpPr>
        <p:grpSp>
          <p:nvGrpSpPr>
            <p:cNvPr id="32" name="Group 7">
              <a:extLst>
                <a:ext uri="{FF2B5EF4-FFF2-40B4-BE49-F238E27FC236}">
                  <a16:creationId xmlns:a16="http://schemas.microsoft.com/office/drawing/2014/main" id="{3B287C70-2090-4EEE-A03A-8A9E1B096788}"/>
                </a:ext>
              </a:extLst>
            </p:cNvPr>
            <p:cNvGrpSpPr/>
            <p:nvPr/>
          </p:nvGrpSpPr>
          <p:grpSpPr>
            <a:xfrm>
              <a:off x="506972" y="4369858"/>
              <a:ext cx="1481896" cy="1264930"/>
              <a:chOff x="1100715" y="4129465"/>
              <a:chExt cx="2457720" cy="1264930"/>
            </a:xfrm>
          </p:grpSpPr>
          <p:sp>
            <p:nvSpPr>
              <p:cNvPr id="34" name="TextBox 11">
                <a:extLst>
                  <a:ext uri="{FF2B5EF4-FFF2-40B4-BE49-F238E27FC236}">
                    <a16:creationId xmlns:a16="http://schemas.microsoft.com/office/drawing/2014/main" id="{6227BC4C-89E7-490A-BAF5-75B2EBC2EEA2}"/>
                  </a:ext>
                </a:extLst>
              </p:cNvPr>
              <p:cNvSpPr txBox="1"/>
              <p:nvPr/>
            </p:nvSpPr>
            <p:spPr>
              <a:xfrm>
                <a:off x="1782759" y="4129465"/>
                <a:ext cx="17756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35" name="Straight Connector 26">
                <a:extLst>
                  <a:ext uri="{FF2B5EF4-FFF2-40B4-BE49-F238E27FC236}">
                    <a16:creationId xmlns:a16="http://schemas.microsoft.com/office/drawing/2014/main" id="{975901C5-B4F5-423D-80CF-A50E61A2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0">
                <a:extLst>
                  <a:ext uri="{FF2B5EF4-FFF2-40B4-BE49-F238E27FC236}">
                    <a16:creationId xmlns:a16="http://schemas.microsoft.com/office/drawing/2014/main" id="{A6FDC404-92EB-4C65-9637-DD0CB2107D0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0BBE2B-F940-4277-9F1E-B807E189A1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8B712B30-BB24-49B9-A73A-4FB0F17E7947}"/>
              </a:ext>
            </a:extLst>
          </p:cNvPr>
          <p:cNvGrpSpPr/>
          <p:nvPr/>
        </p:nvGrpSpPr>
        <p:grpSpPr>
          <a:xfrm>
            <a:off x="7338011" y="3696248"/>
            <a:ext cx="2125003" cy="1541928"/>
            <a:chOff x="506972" y="4369858"/>
            <a:chExt cx="1741045" cy="1541928"/>
          </a:xfrm>
        </p:grpSpPr>
        <p:grpSp>
          <p:nvGrpSpPr>
            <p:cNvPr id="38" name="Group 7">
              <a:extLst>
                <a:ext uri="{FF2B5EF4-FFF2-40B4-BE49-F238E27FC236}">
                  <a16:creationId xmlns:a16="http://schemas.microsoft.com/office/drawing/2014/main" id="{FBC816C2-FF8D-4491-91FF-465C20C9F2DE}"/>
                </a:ext>
              </a:extLst>
            </p:cNvPr>
            <p:cNvGrpSpPr/>
            <p:nvPr/>
          </p:nvGrpSpPr>
          <p:grpSpPr>
            <a:xfrm>
              <a:off x="506972" y="4369858"/>
              <a:ext cx="1367634" cy="1264930"/>
              <a:chOff x="1100715" y="4129465"/>
              <a:chExt cx="2268217" cy="1264930"/>
            </a:xfrm>
          </p:grpSpPr>
          <p:sp>
            <p:nvSpPr>
              <p:cNvPr id="40" name="TextBox 11">
                <a:extLst>
                  <a:ext uri="{FF2B5EF4-FFF2-40B4-BE49-F238E27FC236}">
                    <a16:creationId xmlns:a16="http://schemas.microsoft.com/office/drawing/2014/main" id="{EA693E24-F0DF-4397-B5AB-6B358D4B6C75}"/>
                  </a:ext>
                </a:extLst>
              </p:cNvPr>
              <p:cNvSpPr txBox="1"/>
              <p:nvPr/>
            </p:nvSpPr>
            <p:spPr>
              <a:xfrm>
                <a:off x="1972266" y="4129465"/>
                <a:ext cx="13966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1" name="Straight Connector 26">
                <a:extLst>
                  <a:ext uri="{FF2B5EF4-FFF2-40B4-BE49-F238E27FC236}">
                    <a16:creationId xmlns:a16="http://schemas.microsoft.com/office/drawing/2014/main" id="{F4FD04DF-73CB-4FAE-A810-F869AA3A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30">
                <a:extLst>
                  <a:ext uri="{FF2B5EF4-FFF2-40B4-BE49-F238E27FC236}">
                    <a16:creationId xmlns:a16="http://schemas.microsoft.com/office/drawing/2014/main" id="{40DED597-E9EC-4F86-B1CB-3D3F1CEC1495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5F1A8F-43C9-466D-847F-072713948AB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Научный специалист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62BE29DA-CD8D-4CCA-A711-CFA85730B29A}"/>
              </a:ext>
            </a:extLst>
          </p:cNvPr>
          <p:cNvGrpSpPr/>
          <p:nvPr/>
        </p:nvGrpSpPr>
        <p:grpSpPr>
          <a:xfrm>
            <a:off x="9694931" y="3665471"/>
            <a:ext cx="2125003" cy="1295707"/>
            <a:chOff x="506972" y="4369858"/>
            <a:chExt cx="1741045" cy="1295707"/>
          </a:xfrm>
        </p:grpSpPr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1ED3AF71-2F44-40C3-A12F-3688AF9DF9F7}"/>
                </a:ext>
              </a:extLst>
            </p:cNvPr>
            <p:cNvGrpSpPr/>
            <p:nvPr/>
          </p:nvGrpSpPr>
          <p:grpSpPr>
            <a:xfrm>
              <a:off x="506972" y="4369858"/>
              <a:ext cx="1578429" cy="1264930"/>
              <a:chOff x="1100715" y="4129465"/>
              <a:chExt cx="2617820" cy="1264930"/>
            </a:xfrm>
          </p:grpSpPr>
          <p:sp>
            <p:nvSpPr>
              <p:cNvPr id="46" name="TextBox 11">
                <a:extLst>
                  <a:ext uri="{FF2B5EF4-FFF2-40B4-BE49-F238E27FC236}">
                    <a16:creationId xmlns:a16="http://schemas.microsoft.com/office/drawing/2014/main" id="{EA8DCD3E-FBA8-447B-9885-2B42FA89899E}"/>
                  </a:ext>
                </a:extLst>
              </p:cNvPr>
              <p:cNvSpPr txBox="1"/>
              <p:nvPr/>
            </p:nvSpPr>
            <p:spPr>
              <a:xfrm>
                <a:off x="1622662" y="4129465"/>
                <a:ext cx="20958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7" name="Straight Connector 26">
                <a:extLst>
                  <a:ext uri="{FF2B5EF4-FFF2-40B4-BE49-F238E27FC236}">
                    <a16:creationId xmlns:a16="http://schemas.microsoft.com/office/drawing/2014/main" id="{A154D85C-AFF7-4964-863A-49398F11A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30">
                <a:extLst>
                  <a:ext uri="{FF2B5EF4-FFF2-40B4-BE49-F238E27FC236}">
                    <a16:creationId xmlns:a16="http://schemas.microsoft.com/office/drawing/2014/main" id="{AE6B23C7-A430-423F-9696-F3B1674531F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4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D031079-D23B-48A3-82D4-B3300E77B19B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1600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sz="1600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pic>
        <p:nvPicPr>
          <p:cNvPr id="49" name="Picture 2">
            <a:extLst>
              <a:ext uri="{FF2B5EF4-FFF2-40B4-BE49-F238E27FC236}">
                <a16:creationId xmlns:a16="http://schemas.microsoft.com/office/drawing/2014/main" id="{D8AB8EDB-E0DD-4B72-BB4F-C963FFF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9" y="5276299"/>
            <a:ext cx="1479067" cy="147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78812C1-4B06-4377-928E-D866CAD78258}"/>
              </a:ext>
            </a:extLst>
          </p:cNvPr>
          <p:cNvSpPr txBox="1"/>
          <p:nvPr/>
        </p:nvSpPr>
        <p:spPr>
          <a:xfrm>
            <a:off x="343116" y="515697"/>
            <a:ext cx="2483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393457"/>
                </a:solidFill>
                <a:latin typeface="Montserrat" panose="00000800000000000000" pitchFamily="2" charset="-52"/>
              </a:rPr>
              <a:t>109 Team</a:t>
            </a:r>
            <a:endParaRPr lang="ru-RU" sz="3200" dirty="0">
              <a:solidFill>
                <a:srgbClr val="393457"/>
              </a:solidFill>
              <a:latin typeface="Montserrat" panose="00000800000000000000" pitchFamily="2" charset="-52"/>
            </a:endParaRPr>
          </a:p>
        </p:txBody>
      </p:sp>
      <p:sp>
        <p:nvSpPr>
          <p:cNvPr id="51" name="Подзаголовок 2">
            <a:extLst>
              <a:ext uri="{FF2B5EF4-FFF2-40B4-BE49-F238E27FC236}">
                <a16:creationId xmlns:a16="http://schemas.microsoft.com/office/drawing/2014/main" id="{C1B4E1B8-899C-46F7-A158-A519A5C631F9}"/>
              </a:ext>
            </a:extLst>
          </p:cNvPr>
          <p:cNvSpPr txBox="1">
            <a:spLocks/>
          </p:cNvSpPr>
          <p:nvPr/>
        </p:nvSpPr>
        <p:spPr>
          <a:xfrm>
            <a:off x="3666465" y="6065919"/>
            <a:ext cx="4859071" cy="369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Куратор</a:t>
            </a:r>
            <a:r>
              <a:rPr lang="ru-RU" sz="1800" dirty="0">
                <a:solidFill>
                  <a:srgbClr val="404040"/>
                </a:solidFill>
                <a:latin typeface="Montserrat Medium" panose="00000600000000000000" pitchFamily="2" charset="-52"/>
                <a:ea typeface="Roboto" panose="02000000000000000000" pitchFamily="2" charset="0"/>
                <a:cs typeface="Roboto" panose="02000000000000000000" pitchFamily="2" charset="0"/>
              </a:rPr>
              <a:t>: Васина Вероника Николаевна</a:t>
            </a:r>
          </a:p>
        </p:txBody>
      </p: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D4906027-E5E9-42A6-819D-68D491075950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188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выглядит как человек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25B9111F-F4F5-4E6B-8F8F-28272936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b="60"/>
          <a:stretch/>
        </p:blipFill>
        <p:spPr>
          <a:xfrm>
            <a:off x="520195" y="1911409"/>
            <a:ext cx="2014300" cy="2014300"/>
          </a:xfrm>
          <a:prstGeom prst="ellipse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014300"/>
                      <a:gd name="connsiteY0" fmla="*/ 1007150 h 2014300"/>
                      <a:gd name="connsiteX1" fmla="*/ 1007150 w 2014300"/>
                      <a:gd name="connsiteY1" fmla="*/ 0 h 2014300"/>
                      <a:gd name="connsiteX2" fmla="*/ 2014300 w 2014300"/>
                      <a:gd name="connsiteY2" fmla="*/ 1007150 h 2014300"/>
                      <a:gd name="connsiteX3" fmla="*/ 1007150 w 2014300"/>
                      <a:gd name="connsiteY3" fmla="*/ 2014300 h 2014300"/>
                      <a:gd name="connsiteX4" fmla="*/ 0 w 2014300"/>
                      <a:gd name="connsiteY4" fmla="*/ 1007150 h 20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4300" h="2014300" fill="none" extrusionOk="0">
                        <a:moveTo>
                          <a:pt x="0" y="1007150"/>
                        </a:moveTo>
                        <a:cubicBezTo>
                          <a:pt x="41736" y="328403"/>
                          <a:pt x="472815" y="-13108"/>
                          <a:pt x="1007150" y="0"/>
                        </a:cubicBezTo>
                        <a:cubicBezTo>
                          <a:pt x="1473213" y="61205"/>
                          <a:pt x="2028040" y="461146"/>
                          <a:pt x="2014300" y="1007150"/>
                        </a:cubicBezTo>
                        <a:cubicBezTo>
                          <a:pt x="2009143" y="1587780"/>
                          <a:pt x="1498441" y="1982886"/>
                          <a:pt x="1007150" y="2014300"/>
                        </a:cubicBezTo>
                        <a:cubicBezTo>
                          <a:pt x="448818" y="1969843"/>
                          <a:pt x="83334" y="1609483"/>
                          <a:pt x="0" y="1007150"/>
                        </a:cubicBezTo>
                        <a:close/>
                      </a:path>
                      <a:path w="2014300" h="2014300" stroke="0" extrusionOk="0">
                        <a:moveTo>
                          <a:pt x="0" y="1007150"/>
                        </a:moveTo>
                        <a:cubicBezTo>
                          <a:pt x="155654" y="470241"/>
                          <a:pt x="458810" y="81199"/>
                          <a:pt x="1007150" y="0"/>
                        </a:cubicBezTo>
                        <a:cubicBezTo>
                          <a:pt x="1555257" y="-100601"/>
                          <a:pt x="2119786" y="382352"/>
                          <a:pt x="2014300" y="1007150"/>
                        </a:cubicBezTo>
                        <a:cubicBezTo>
                          <a:pt x="2030355" y="1580044"/>
                          <a:pt x="1533931" y="1903983"/>
                          <a:pt x="1007150" y="2014300"/>
                        </a:cubicBezTo>
                        <a:cubicBezTo>
                          <a:pt x="345591" y="2058626"/>
                          <a:pt x="12849" y="1585909"/>
                          <a:pt x="0" y="100715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2103BAC-ED70-4A3E-A548-36E13EDF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A23BC97-6E22-494F-8487-7B591976B2B2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1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3FA1F2FC-54D6-4A97-A802-616A63DE3D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588809-D1FD-430A-BB91-F731BFBA862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2E943A9C-EE45-42C8-B878-8BC28B87CD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4551B5-C415-4279-8CBF-13A7EC899E7D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pic>
        <p:nvPicPr>
          <p:cNvPr id="31" name="Рисунок 30" descr="Изображение выглядит как человек, здание, внешний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DC67CA1E-455A-45A3-99D5-0DA103817C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976022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29" name="Рисунок 28" descr="Изображение выглядит как человек, внешний, мужчина, кирпич&#10;&#10;Автоматически созданное описание">
            <a:extLst>
              <a:ext uri="{FF2B5EF4-FFF2-40B4-BE49-F238E27FC236}">
                <a16:creationId xmlns:a16="http://schemas.microsoft.com/office/drawing/2014/main" id="{02BBC41A-D00C-4D11-B774-F9358BB3F76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21875" r="-173" b="3125"/>
          <a:stretch/>
        </p:blipFill>
        <p:spPr>
          <a:xfrm>
            <a:off x="520244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</p:pic>
      <p:pic>
        <p:nvPicPr>
          <p:cNvPr id="35" name="Рисунок 34" descr="Изображение выглядит как человек, внешний, кирпич, строительный материал&#10;&#10;Автоматически созданное описание">
            <a:extLst>
              <a:ext uri="{FF2B5EF4-FFF2-40B4-BE49-F238E27FC236}">
                <a16:creationId xmlns:a16="http://schemas.microsoft.com/office/drawing/2014/main" id="{0FBB10C6-2F22-4EE7-9EA8-DEEC6D5651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3" b="837"/>
          <a:stretch/>
        </p:blipFill>
        <p:spPr>
          <a:xfrm>
            <a:off x="747457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pic>
        <p:nvPicPr>
          <p:cNvPr id="33" name="Рисунок 32" descr="Изображение выглядит как человек, здание, внешний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D84616C-3822-4130-B423-B7A37503E37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t="1527" r="-543" b="23472"/>
          <a:stretch/>
        </p:blipFill>
        <p:spPr>
          <a:xfrm>
            <a:off x="9746703" y="1911409"/>
            <a:ext cx="2014300" cy="2014300"/>
          </a:xfrm>
          <a:prstGeom prst="ellips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prstDash val="lgDashDotDot"/>
          </a:ln>
        </p:spPr>
      </p:pic>
      <p:cxnSp>
        <p:nvCxnSpPr>
          <p:cNvPr id="39" name="Straight Connector 97">
            <a:extLst>
              <a:ext uri="{FF2B5EF4-FFF2-40B4-BE49-F238E27FC236}">
                <a16:creationId xmlns:a16="http://schemas.microsoft.com/office/drawing/2014/main" id="{EC979DFA-DD50-4BCB-A177-4A127DEE8366}"/>
              </a:ext>
            </a:extLst>
          </p:cNvPr>
          <p:cNvCxnSpPr>
            <a:cxnSpLocks/>
          </p:cNvCxnSpPr>
          <p:nvPr/>
        </p:nvCxnSpPr>
        <p:spPr>
          <a:xfrm>
            <a:off x="2775051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97">
            <a:extLst>
              <a:ext uri="{FF2B5EF4-FFF2-40B4-BE49-F238E27FC236}">
                <a16:creationId xmlns:a16="http://schemas.microsoft.com/office/drawing/2014/main" id="{97273A66-FD39-477E-8148-5EEE76587716}"/>
              </a:ext>
            </a:extLst>
          </p:cNvPr>
          <p:cNvCxnSpPr>
            <a:cxnSpLocks/>
          </p:cNvCxnSpPr>
          <p:nvPr/>
        </p:nvCxnSpPr>
        <p:spPr>
          <a:xfrm>
            <a:off x="5075565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7">
            <a:extLst>
              <a:ext uri="{FF2B5EF4-FFF2-40B4-BE49-F238E27FC236}">
                <a16:creationId xmlns:a16="http://schemas.microsoft.com/office/drawing/2014/main" id="{D76EB58A-61C0-4CE8-B706-8E0A3C58C5A9}"/>
              </a:ext>
            </a:extLst>
          </p:cNvPr>
          <p:cNvCxnSpPr>
            <a:cxnSpLocks/>
          </p:cNvCxnSpPr>
          <p:nvPr/>
        </p:nvCxnSpPr>
        <p:spPr>
          <a:xfrm>
            <a:off x="7372973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7">
            <a:extLst>
              <a:ext uri="{FF2B5EF4-FFF2-40B4-BE49-F238E27FC236}">
                <a16:creationId xmlns:a16="http://schemas.microsoft.com/office/drawing/2014/main" id="{E874C6B3-B591-431C-B94E-343C6DDD84DC}"/>
              </a:ext>
            </a:extLst>
          </p:cNvPr>
          <p:cNvCxnSpPr>
            <a:cxnSpLocks/>
          </p:cNvCxnSpPr>
          <p:nvPr/>
        </p:nvCxnSpPr>
        <p:spPr>
          <a:xfrm>
            <a:off x="9615430" y="2039648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81952E54-9CF0-4A59-AE00-F4C67B29E887}"/>
              </a:ext>
            </a:extLst>
          </p:cNvPr>
          <p:cNvGrpSpPr/>
          <p:nvPr/>
        </p:nvGrpSpPr>
        <p:grpSpPr>
          <a:xfrm>
            <a:off x="205987" y="4115250"/>
            <a:ext cx="2108932" cy="1326485"/>
            <a:chOff x="506972" y="4369858"/>
            <a:chExt cx="1727878" cy="1326485"/>
          </a:xfrm>
        </p:grpSpPr>
        <p:grpSp>
          <p:nvGrpSpPr>
            <p:cNvPr id="47" name="Group 7">
              <a:extLst>
                <a:ext uri="{FF2B5EF4-FFF2-40B4-BE49-F238E27FC236}">
                  <a16:creationId xmlns:a16="http://schemas.microsoft.com/office/drawing/2014/main" id="{BCBBD0A3-7717-4447-AFE3-DEABC1A4B4C9}"/>
                </a:ext>
              </a:extLst>
            </p:cNvPr>
            <p:cNvGrpSpPr/>
            <p:nvPr/>
          </p:nvGrpSpPr>
          <p:grpSpPr>
            <a:xfrm>
              <a:off x="506972" y="4369858"/>
              <a:ext cx="1643886" cy="1295707"/>
              <a:chOff x="1100715" y="4129465"/>
              <a:chExt cx="2726378" cy="1295707"/>
            </a:xfrm>
          </p:grpSpPr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BF831961-CBB2-433D-B9F0-DFC5FF002DF2}"/>
                  </a:ext>
                </a:extLst>
              </p:cNvPr>
              <p:cNvSpPr txBox="1"/>
              <p:nvPr/>
            </p:nvSpPr>
            <p:spPr>
              <a:xfrm>
                <a:off x="2001320" y="4129465"/>
                <a:ext cx="18257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Сергей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Киприн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49" name="Straight Connector 26">
                <a:extLst>
                  <a:ext uri="{FF2B5EF4-FFF2-40B4-BE49-F238E27FC236}">
                    <a16:creationId xmlns:a16="http://schemas.microsoft.com/office/drawing/2014/main" id="{91A6D0B9-A964-4BED-B692-DF258FAFC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7467" y="4888839"/>
                <a:ext cx="813477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30">
                <a:extLst>
                  <a:ext uri="{FF2B5EF4-FFF2-40B4-BE49-F238E27FC236}">
                    <a16:creationId xmlns:a16="http://schemas.microsoft.com/office/drawing/2014/main" id="{0730EADA-7AD0-4EA2-B5D5-D3301D10BB94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C758D1-CF3E-4BCF-99ED-465030E91864}"/>
                </a:ext>
              </a:extLst>
            </p:cNvPr>
            <p:cNvSpPr txBox="1"/>
            <p:nvPr/>
          </p:nvSpPr>
          <p:spPr>
            <a:xfrm>
              <a:off x="966004" y="5327011"/>
              <a:ext cx="126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Тимлид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A4755DBF-31DC-4809-ABAC-6B1ABBEDF2A9}"/>
              </a:ext>
            </a:extLst>
          </p:cNvPr>
          <p:cNvGrpSpPr/>
          <p:nvPr/>
        </p:nvGrpSpPr>
        <p:grpSpPr>
          <a:xfrm>
            <a:off x="2833109" y="4115250"/>
            <a:ext cx="2125003" cy="1326485"/>
            <a:chOff x="506972" y="4369858"/>
            <a:chExt cx="1741045" cy="1326485"/>
          </a:xfrm>
        </p:grpSpPr>
        <p:grpSp>
          <p:nvGrpSpPr>
            <p:cNvPr id="62" name="Group 7">
              <a:extLst>
                <a:ext uri="{FF2B5EF4-FFF2-40B4-BE49-F238E27FC236}">
                  <a16:creationId xmlns:a16="http://schemas.microsoft.com/office/drawing/2014/main" id="{1AC4A7DE-1B90-47B2-AA9F-B2288A34CB99}"/>
                </a:ext>
              </a:extLst>
            </p:cNvPr>
            <p:cNvGrpSpPr/>
            <p:nvPr/>
          </p:nvGrpSpPr>
          <p:grpSpPr>
            <a:xfrm>
              <a:off x="506972" y="4369858"/>
              <a:ext cx="1607321" cy="1295707"/>
              <a:chOff x="1100715" y="4129465"/>
              <a:chExt cx="2665735" cy="1295707"/>
            </a:xfrm>
          </p:grpSpPr>
          <p:sp>
            <p:nvSpPr>
              <p:cNvPr id="64" name="TextBox 11">
                <a:extLst>
                  <a:ext uri="{FF2B5EF4-FFF2-40B4-BE49-F238E27FC236}">
                    <a16:creationId xmlns:a16="http://schemas.microsoft.com/office/drawing/2014/main" id="{DA58A318-9FD9-4DDF-AAD8-06F081656307}"/>
                  </a:ext>
                </a:extLst>
              </p:cNvPr>
              <p:cNvSpPr txBox="1"/>
              <p:nvPr/>
            </p:nvSpPr>
            <p:spPr>
              <a:xfrm>
                <a:off x="1574737" y="4129465"/>
                <a:ext cx="219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Всеволод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Бочаров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65" name="Straight Connector 26">
                <a:extLst>
                  <a:ext uri="{FF2B5EF4-FFF2-40B4-BE49-F238E27FC236}">
                    <a16:creationId xmlns:a16="http://schemas.microsoft.com/office/drawing/2014/main" id="{2C34484F-7AEF-4227-B825-F330AC6A4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3FE48652-9C8A-4697-8E79-AEC4C23FE61D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22D1A5-8A16-4105-9D97-27F0AF201A3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1466147B-1AD0-4EA1-8B4A-53017D0E5AC9}"/>
              </a:ext>
            </a:extLst>
          </p:cNvPr>
          <p:cNvGrpSpPr/>
          <p:nvPr/>
        </p:nvGrpSpPr>
        <p:grpSpPr>
          <a:xfrm>
            <a:off x="5046198" y="4115250"/>
            <a:ext cx="2125003" cy="1326485"/>
            <a:chOff x="506972" y="4369858"/>
            <a:chExt cx="1741045" cy="1326485"/>
          </a:xfrm>
        </p:grpSpPr>
        <p:grpSp>
          <p:nvGrpSpPr>
            <p:cNvPr id="74" name="Group 7">
              <a:extLst>
                <a:ext uri="{FF2B5EF4-FFF2-40B4-BE49-F238E27FC236}">
                  <a16:creationId xmlns:a16="http://schemas.microsoft.com/office/drawing/2014/main" id="{E656C2CB-88A5-4278-9CDE-45B600EEAFE8}"/>
                </a:ext>
              </a:extLst>
            </p:cNvPr>
            <p:cNvGrpSpPr/>
            <p:nvPr/>
          </p:nvGrpSpPr>
          <p:grpSpPr>
            <a:xfrm>
              <a:off x="506972" y="4369858"/>
              <a:ext cx="1533774" cy="1295707"/>
              <a:chOff x="1100715" y="4129465"/>
              <a:chExt cx="2543760" cy="1295707"/>
            </a:xfrm>
          </p:grpSpPr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E720402B-CF9A-49BC-B291-AAB3873C9734}"/>
                  </a:ext>
                </a:extLst>
              </p:cNvPr>
              <p:cNvSpPr txBox="1"/>
              <p:nvPr/>
            </p:nvSpPr>
            <p:spPr>
              <a:xfrm>
                <a:off x="1696720" y="4129465"/>
                <a:ext cx="19477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Илья </a:t>
                </a:r>
              </a:p>
              <a:p>
                <a:pPr algn="ctr"/>
                <a:r>
                  <a:rPr lang="ru-RU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Чуканов</a:t>
                </a:r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77" name="Straight Connector 26">
                <a:extLst>
                  <a:ext uri="{FF2B5EF4-FFF2-40B4-BE49-F238E27FC236}">
                    <a16:creationId xmlns:a16="http://schemas.microsoft.com/office/drawing/2014/main" id="{E4623E28-C9C1-4BD2-9E8E-D9E570A1F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8784C7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Rectangle 30">
                <a:extLst>
                  <a:ext uri="{FF2B5EF4-FFF2-40B4-BE49-F238E27FC236}">
                    <a16:creationId xmlns:a16="http://schemas.microsoft.com/office/drawing/2014/main" id="{E18D161D-8B07-402C-8794-707942B4F819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F5B462-8E93-47D8-94C7-05678F8C6288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Программист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59E67F4B-D052-4CD9-9884-29B64E8F2EB3}"/>
              </a:ext>
            </a:extLst>
          </p:cNvPr>
          <p:cNvGrpSpPr/>
          <p:nvPr/>
        </p:nvGrpSpPr>
        <p:grpSpPr>
          <a:xfrm>
            <a:off x="7419221" y="4115250"/>
            <a:ext cx="2125003" cy="1603484"/>
            <a:chOff x="506972" y="4369858"/>
            <a:chExt cx="1741045" cy="1603484"/>
          </a:xfrm>
        </p:grpSpPr>
        <p:grpSp>
          <p:nvGrpSpPr>
            <p:cNvPr id="80" name="Group 7">
              <a:extLst>
                <a:ext uri="{FF2B5EF4-FFF2-40B4-BE49-F238E27FC236}">
                  <a16:creationId xmlns:a16="http://schemas.microsoft.com/office/drawing/2014/main" id="{50218CE1-28F2-4E46-B50F-7EB53CF04CF6}"/>
                </a:ext>
              </a:extLst>
            </p:cNvPr>
            <p:cNvGrpSpPr/>
            <p:nvPr/>
          </p:nvGrpSpPr>
          <p:grpSpPr>
            <a:xfrm>
              <a:off x="506972" y="4369858"/>
              <a:ext cx="1407035" cy="1295707"/>
              <a:chOff x="1100715" y="4129465"/>
              <a:chExt cx="2333564" cy="1295707"/>
            </a:xfrm>
          </p:grpSpPr>
          <p:sp>
            <p:nvSpPr>
              <p:cNvPr id="82" name="TextBox 11">
                <a:extLst>
                  <a:ext uri="{FF2B5EF4-FFF2-40B4-BE49-F238E27FC236}">
                    <a16:creationId xmlns:a16="http://schemas.microsoft.com/office/drawing/2014/main" id="{DAF7F762-E465-4B6F-B68A-484A50700CDA}"/>
                  </a:ext>
                </a:extLst>
              </p:cNvPr>
              <p:cNvSpPr txBox="1"/>
              <p:nvPr/>
            </p:nvSpPr>
            <p:spPr>
              <a:xfrm>
                <a:off x="1906917" y="4129465"/>
                <a:ext cx="152736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Ольга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Козий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3" name="Straight Connector 26">
                <a:extLst>
                  <a:ext uri="{FF2B5EF4-FFF2-40B4-BE49-F238E27FC236}">
                    <a16:creationId xmlns:a16="http://schemas.microsoft.com/office/drawing/2014/main" id="{F914B858-9F4F-444A-B1F5-D805CA211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30">
                <a:extLst>
                  <a:ext uri="{FF2B5EF4-FFF2-40B4-BE49-F238E27FC236}">
                    <a16:creationId xmlns:a16="http://schemas.microsoft.com/office/drawing/2014/main" id="{C0CD65FD-A2D4-43C7-BA7D-2420C54E2D56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37668A-E3C2-46C0-BBDD-AA10798CE62C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Научный специалист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A3174D2-711F-4842-A2C4-0730A2F2880A}"/>
              </a:ext>
            </a:extLst>
          </p:cNvPr>
          <p:cNvGrpSpPr/>
          <p:nvPr/>
        </p:nvGrpSpPr>
        <p:grpSpPr>
          <a:xfrm>
            <a:off x="9776099" y="4115250"/>
            <a:ext cx="2125003" cy="1326485"/>
            <a:chOff x="506972" y="4369858"/>
            <a:chExt cx="1741045" cy="1326485"/>
          </a:xfrm>
        </p:grpSpPr>
        <p:grpSp>
          <p:nvGrpSpPr>
            <p:cNvPr id="86" name="Group 7">
              <a:extLst>
                <a:ext uri="{FF2B5EF4-FFF2-40B4-BE49-F238E27FC236}">
                  <a16:creationId xmlns:a16="http://schemas.microsoft.com/office/drawing/2014/main" id="{C9C5A884-1380-4F4C-AB38-F84912B01CAE}"/>
                </a:ext>
              </a:extLst>
            </p:cNvPr>
            <p:cNvGrpSpPr/>
            <p:nvPr/>
          </p:nvGrpSpPr>
          <p:grpSpPr>
            <a:xfrm>
              <a:off x="506972" y="4369858"/>
              <a:ext cx="1640814" cy="1295707"/>
              <a:chOff x="1100715" y="4129465"/>
              <a:chExt cx="2721286" cy="1295707"/>
            </a:xfrm>
          </p:grpSpPr>
          <p:sp>
            <p:nvSpPr>
              <p:cNvPr id="88" name="TextBox 11">
                <a:extLst>
                  <a:ext uri="{FF2B5EF4-FFF2-40B4-BE49-F238E27FC236}">
                    <a16:creationId xmlns:a16="http://schemas.microsoft.com/office/drawing/2014/main" id="{B7261118-A035-4E89-90AB-CD6F60CD4FAD}"/>
                  </a:ext>
                </a:extLst>
              </p:cNvPr>
              <p:cNvSpPr txBox="1"/>
              <p:nvPr/>
            </p:nvSpPr>
            <p:spPr>
              <a:xfrm>
                <a:off x="1519198" y="4129465"/>
                <a:ext cx="23028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Алиса </a:t>
                </a:r>
              </a:p>
              <a:p>
                <a:pPr algn="ctr"/>
                <a:r>
                  <a:rPr lang="ru-RU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800000000000000" pitchFamily="2" charset="-52"/>
                  </a:rPr>
                  <a:t>Миронова </a:t>
                </a:r>
                <a:endParaRPr lang="id-ID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800000000000000" pitchFamily="2" charset="-52"/>
                </a:endParaRPr>
              </a:p>
            </p:txBody>
          </p:sp>
          <p:cxnSp>
            <p:nvCxnSpPr>
              <p:cNvPr id="89" name="Straight Connector 26">
                <a:extLst>
                  <a:ext uri="{FF2B5EF4-FFF2-40B4-BE49-F238E27FC236}">
                    <a16:creationId xmlns:a16="http://schemas.microsoft.com/office/drawing/2014/main" id="{954A5CBF-A7C6-4B8D-AA80-F71AB0C89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855" y="4888839"/>
                <a:ext cx="813476" cy="0"/>
              </a:xfrm>
              <a:prstGeom prst="line">
                <a:avLst/>
              </a:prstGeom>
              <a:ln w="19050">
                <a:solidFill>
                  <a:srgbClr val="025E9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30">
                <a:extLst>
                  <a:ext uri="{FF2B5EF4-FFF2-40B4-BE49-F238E27FC236}">
                    <a16:creationId xmlns:a16="http://schemas.microsoft.com/office/drawing/2014/main" id="{FD19B2B8-10BF-4B91-9A01-74DCC93DA687}"/>
                  </a:ext>
                </a:extLst>
              </p:cNvPr>
              <p:cNvSpPr/>
              <p:nvPr/>
            </p:nvSpPr>
            <p:spPr>
              <a:xfrm>
                <a:off x="1100715" y="5086618"/>
                <a:ext cx="226371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id-ID" sz="1600" dirty="0">
                  <a:solidFill>
                    <a:srgbClr val="051E38"/>
                  </a:solidFill>
                  <a:latin typeface="Montserrat" panose="00000800000000000000" pitchFamily="2" charset="-52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14DEA3E-197A-4E86-B2DA-6E254D9C282D}"/>
                </a:ext>
              </a:extLst>
            </p:cNvPr>
            <p:cNvSpPr txBox="1"/>
            <p:nvPr/>
          </p:nvSpPr>
          <p:spPr>
            <a:xfrm>
              <a:off x="659064" y="5327011"/>
              <a:ext cx="1588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dirty="0">
                  <a:solidFill>
                    <a:srgbClr val="606060"/>
                  </a:solidFill>
                  <a:latin typeface="Montserrat" panose="00000800000000000000" pitchFamily="2" charset="-52"/>
                </a:rPr>
                <a:t>Дизайнер</a:t>
              </a:r>
              <a:endParaRPr lang="en-US" dirty="0">
                <a:solidFill>
                  <a:srgbClr val="606060"/>
                </a:solidFill>
                <a:latin typeface="Montserrat" panose="00000800000000000000" pitchFamily="2" charset="-52"/>
              </a:endParaRPr>
            </a:p>
          </p:txBody>
        </p:sp>
      </p:grp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267B9465-8AB8-4223-871D-EA0F5E73069E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123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F14F43-7A82-4249-9834-5A5D5083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CB77033-7554-4A5A-B3F9-24B305E3DA81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6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9A229A5D-0C1E-4C81-9228-AAA3486F91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EEF4E-7171-48C9-AFA5-083C68E814D8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DE15DC44-DBB0-436B-B746-8A51B9FA76B2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E42BBC-EB91-489A-AE59-EC8BE05E67B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84DE42B-EA09-4541-9E69-C9F50DF8697A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87475A0-60DA-4BB0-87BD-8E80E5660B8A}"/>
              </a:ext>
            </a:extLst>
          </p:cNvPr>
          <p:cNvSpPr/>
          <p:nvPr/>
        </p:nvSpPr>
        <p:spPr>
          <a:xfrm>
            <a:off x="3213015" y="1580566"/>
            <a:ext cx="629531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rgbClr val="F89F37"/>
                </a:solidFill>
                <a:latin typeface="Montserrat Medium" panose="00000600000000000000" pitchFamily="2" charset="-52"/>
              </a:rPr>
              <a:t>3,11</a:t>
            </a:r>
            <a:r>
              <a:rPr lang="ru-RU" sz="4400" dirty="0">
                <a:solidFill>
                  <a:srgbClr val="F18975"/>
                </a:solidFill>
                <a:latin typeface="Montserrat Medium" panose="00000600000000000000" pitchFamily="2" charset="-52"/>
              </a:rPr>
              <a:t> </a:t>
            </a:r>
            <a:r>
              <a:rPr lang="ru-RU" sz="2400" dirty="0">
                <a:solidFill>
                  <a:srgbClr val="393457"/>
                </a:solidFill>
                <a:latin typeface="Montserrat Medium" panose="00000600000000000000" pitchFamily="2" charset="-52"/>
              </a:rPr>
              <a:t>средняя оценка среди</a:t>
            </a:r>
          </a:p>
          <a:p>
            <a:r>
              <a:rPr lang="ru-RU" sz="2400" dirty="0">
                <a:solidFill>
                  <a:srgbClr val="393457"/>
                </a:solidFill>
                <a:latin typeface="Montserrat Medium" panose="00000600000000000000" pitchFamily="2" charset="-52"/>
              </a:rPr>
              <a:t>опрошенных, доверяющих вакцинам</a:t>
            </a:r>
            <a:endParaRPr lang="ru-RU" sz="4400" dirty="0">
              <a:solidFill>
                <a:srgbClr val="393457"/>
              </a:solidFill>
            </a:endParaRPr>
          </a:p>
        </p:txBody>
      </p:sp>
      <p:cxnSp>
        <p:nvCxnSpPr>
          <p:cNvPr id="16" name="Straight Connector 97">
            <a:extLst>
              <a:ext uri="{FF2B5EF4-FFF2-40B4-BE49-F238E27FC236}">
                <a16:creationId xmlns:a16="http://schemas.microsoft.com/office/drawing/2014/main" id="{7971E4A5-3ECE-407E-BB30-7FC058986558}"/>
              </a:ext>
            </a:extLst>
          </p:cNvPr>
          <p:cNvCxnSpPr>
            <a:cxnSpLocks/>
          </p:cNvCxnSpPr>
          <p:nvPr/>
        </p:nvCxnSpPr>
        <p:spPr>
          <a:xfrm flipH="1">
            <a:off x="2640197" y="2907926"/>
            <a:ext cx="7785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3B4A3FC-1139-4CB7-8C63-43B002EAEEAA}"/>
              </a:ext>
            </a:extLst>
          </p:cNvPr>
          <p:cNvGrpSpPr/>
          <p:nvPr/>
        </p:nvGrpSpPr>
        <p:grpSpPr>
          <a:xfrm>
            <a:off x="3213015" y="4529919"/>
            <a:ext cx="6016903" cy="1058314"/>
            <a:chOff x="3213015" y="4314611"/>
            <a:chExt cx="6016903" cy="1058314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B01D6B05-4C96-40B4-94E1-CFCF9419F1EB}"/>
                </a:ext>
              </a:extLst>
            </p:cNvPr>
            <p:cNvSpPr/>
            <p:nvPr/>
          </p:nvSpPr>
          <p:spPr>
            <a:xfrm>
              <a:off x="3213015" y="4314611"/>
              <a:ext cx="110479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400" dirty="0">
                  <a:solidFill>
                    <a:srgbClr val="393457"/>
                  </a:solidFill>
                  <a:latin typeface="Montserrat Medium" panose="00000600000000000000" pitchFamily="2" charset="-52"/>
                </a:rPr>
                <a:t>186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9A444FF-F01A-4876-81EB-11B15963AF99}"/>
                </a:ext>
              </a:extLst>
            </p:cNvPr>
            <p:cNvSpPr/>
            <p:nvPr/>
          </p:nvSpPr>
          <p:spPr>
            <a:xfrm>
              <a:off x="3213015" y="4911260"/>
              <a:ext cx="60169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dirty="0">
                  <a:solidFill>
                    <a:srgbClr val="393457"/>
                  </a:solidFill>
                  <a:latin typeface="Montserrat Medium" panose="00000600000000000000" pitchFamily="2" charset="-52"/>
                </a:rPr>
                <a:t>общее количество опрошенных</a:t>
              </a:r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DD521F1-A1C9-4184-A27A-E34BF8C0D2DC}"/>
              </a:ext>
            </a:extLst>
          </p:cNvPr>
          <p:cNvSpPr/>
          <p:nvPr/>
        </p:nvSpPr>
        <p:spPr>
          <a:xfrm>
            <a:off x="3213015" y="3055323"/>
            <a:ext cx="678262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rgbClr val="F18975"/>
                </a:solidFill>
                <a:latin typeface="Montserrat Medium" panose="00000600000000000000" pitchFamily="2" charset="-52"/>
              </a:rPr>
              <a:t>2,75 </a:t>
            </a:r>
            <a:r>
              <a:rPr lang="ru-RU" sz="2400" dirty="0">
                <a:solidFill>
                  <a:srgbClr val="393457"/>
                </a:solidFill>
                <a:latin typeface="Montserrat Medium" panose="00000600000000000000" pitchFamily="2" charset="-52"/>
              </a:rPr>
              <a:t>средняя оценка среди</a:t>
            </a:r>
          </a:p>
          <a:p>
            <a:r>
              <a:rPr lang="ru-RU" sz="2400" dirty="0">
                <a:solidFill>
                  <a:srgbClr val="393457"/>
                </a:solidFill>
                <a:latin typeface="Montserrat Medium" panose="00000600000000000000" pitchFamily="2" charset="-52"/>
              </a:rPr>
              <a:t>опрошенных, не доверяющих вакцинам</a:t>
            </a:r>
            <a:endParaRPr lang="ru-RU" sz="4400" dirty="0">
              <a:solidFill>
                <a:srgbClr val="393457"/>
              </a:solidFill>
            </a:endParaRPr>
          </a:p>
        </p:txBody>
      </p:sp>
      <p:cxnSp>
        <p:nvCxnSpPr>
          <p:cNvPr id="25" name="Straight Connector 97">
            <a:extLst>
              <a:ext uri="{FF2B5EF4-FFF2-40B4-BE49-F238E27FC236}">
                <a16:creationId xmlns:a16="http://schemas.microsoft.com/office/drawing/2014/main" id="{EE963914-579E-4E05-9F93-18458C20E4BE}"/>
              </a:ext>
            </a:extLst>
          </p:cNvPr>
          <p:cNvCxnSpPr>
            <a:cxnSpLocks/>
          </p:cNvCxnSpPr>
          <p:nvPr/>
        </p:nvCxnSpPr>
        <p:spPr>
          <a:xfrm flipH="1">
            <a:off x="2640197" y="4322455"/>
            <a:ext cx="778523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33B74C-1E62-416F-915F-1FB94F0B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4</a:t>
            </a:fld>
            <a:endParaRPr lang="ru-RU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600D60BC-500B-4DB3-9C55-A6D4877844E2}"/>
              </a:ext>
            </a:extLst>
          </p:cNvPr>
          <p:cNvGraphicFramePr/>
          <p:nvPr/>
        </p:nvGraphicFramePr>
        <p:xfrm>
          <a:off x="860350" y="1826417"/>
          <a:ext cx="4267199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0911BC8-A935-40B3-A773-0A7E496D4B60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10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41B8BE55-3CBF-4F3D-BFCC-0CEF671A1F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52FB3D-FAA2-44BE-87B3-03C8EB3EFFDF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A8F4F96-6206-49F4-8766-5F559429238B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184AB1-75E3-4573-951B-4BCD77CF889B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AFFF26-E050-4A85-AB55-7D6888962BB0}"/>
              </a:ext>
            </a:extLst>
          </p:cNvPr>
          <p:cNvSpPr txBox="1"/>
          <p:nvPr/>
        </p:nvSpPr>
        <p:spPr>
          <a:xfrm>
            <a:off x="3782612" y="1826417"/>
            <a:ext cx="116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89F37"/>
                </a:solidFill>
                <a:latin typeface="Montserrat" panose="00000800000000000000" pitchFamily="2" charset="-52"/>
              </a:rPr>
              <a:t>14,72%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A051C-FA76-48CF-A4CB-ED88F598001F}"/>
              </a:ext>
            </a:extLst>
          </p:cNvPr>
          <p:cNvSpPr txBox="1"/>
          <p:nvPr/>
        </p:nvSpPr>
        <p:spPr>
          <a:xfrm>
            <a:off x="294643" y="741379"/>
            <a:ext cx="5398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404040"/>
                </a:solidFill>
                <a:latin typeface="Montserrat" panose="00000800000000000000" pitchFamily="2" charset="-52"/>
              </a:rPr>
              <a:t>Процент населения России, прошедшего вакцинацию от коронавируса за последние месяцы</a:t>
            </a:r>
          </a:p>
        </p:txBody>
      </p:sp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FB9529D7-CA05-43EC-AB1B-83B5B90EAB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784509"/>
              </p:ext>
            </p:extLst>
          </p:nvPr>
        </p:nvGraphicFramePr>
        <p:xfrm>
          <a:off x="5611104" y="2202153"/>
          <a:ext cx="6449822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0D6C3D3-9F84-4C0A-A4BC-1EC1BFF190E9}"/>
              </a:ext>
            </a:extLst>
          </p:cNvPr>
          <p:cNvSpPr txBox="1"/>
          <p:nvPr/>
        </p:nvSpPr>
        <p:spPr>
          <a:xfrm>
            <a:off x="6151024" y="1217848"/>
            <a:ext cx="5369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404040"/>
                </a:solidFill>
                <a:latin typeface="Montserrat" panose="00000800000000000000" pitchFamily="2" charset="-52"/>
              </a:rPr>
              <a:t>Готовы ли вы сделать прививку вакциной Спутник </a:t>
            </a:r>
            <a:r>
              <a:rPr lang="en-US" sz="1600" dirty="0">
                <a:solidFill>
                  <a:srgbClr val="404040"/>
                </a:solidFill>
                <a:latin typeface="Montserrat" panose="00000800000000000000" pitchFamily="2" charset="-52"/>
              </a:rPr>
              <a:t>V</a:t>
            </a:r>
            <a:r>
              <a:rPr lang="ru-RU" sz="1600" dirty="0">
                <a:solidFill>
                  <a:srgbClr val="404040"/>
                </a:solidFill>
                <a:latin typeface="Montserrat" panose="00000800000000000000" pitchFamily="2" charset="-52"/>
              </a:rPr>
              <a:t>?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2A4C8EF-FFA3-40C0-8925-808062E86258}"/>
              </a:ext>
            </a:extLst>
          </p:cNvPr>
          <p:cNvSpPr/>
          <p:nvPr/>
        </p:nvSpPr>
        <p:spPr>
          <a:xfrm>
            <a:off x="290228" y="6356350"/>
            <a:ext cx="5860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*По данным Левада-Центра, статистика на май 2021г.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CEE32D1-B419-4DBD-955A-3D68671ED508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8753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9122882F-9462-4D57-93CA-2A3F00FE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5</a:t>
            </a:fld>
            <a:endParaRPr lang="ru-RU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E6D934B-FDFD-4506-BC00-937B867AACFE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3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D3773EB4-98F1-442A-A6C3-72C3466573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71AA6-C8C0-4F8F-96FD-A221B725808C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6698F213-3833-443B-9E12-8DB472139005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EB1EC5-17FD-4733-875E-91D3BA486D80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B2A57E3-4C77-42F8-8EFF-58C359EEE328}"/>
              </a:ext>
            </a:extLst>
          </p:cNvPr>
          <p:cNvSpPr txBox="1"/>
          <p:nvPr/>
        </p:nvSpPr>
        <p:spPr>
          <a:xfrm>
            <a:off x="7569419" y="1610380"/>
            <a:ext cx="4152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404040"/>
                </a:solidFill>
                <a:latin typeface="Montserrat" panose="00000800000000000000" pitchFamily="2" charset="-52"/>
              </a:rPr>
              <a:t>Готовы ли вы сделать прививку вакциной Спутник </a:t>
            </a:r>
            <a:r>
              <a:rPr lang="en-US" sz="1600" dirty="0">
                <a:solidFill>
                  <a:srgbClr val="404040"/>
                </a:solidFill>
                <a:latin typeface="Montserrat" panose="00000800000000000000" pitchFamily="2" charset="-52"/>
              </a:rPr>
              <a:t>V</a:t>
            </a:r>
            <a:r>
              <a:rPr lang="ru-RU" sz="1600" dirty="0">
                <a:solidFill>
                  <a:srgbClr val="404040"/>
                </a:solidFill>
                <a:latin typeface="Montserrat" panose="00000800000000000000" pitchFamily="2" charset="-52"/>
              </a:rPr>
              <a:t>?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80FD33F-0FDA-4893-95CC-28F69D9F6E8B}"/>
              </a:ext>
            </a:extLst>
          </p:cNvPr>
          <p:cNvSpPr/>
          <p:nvPr/>
        </p:nvSpPr>
        <p:spPr>
          <a:xfrm>
            <a:off x="290228" y="6356350"/>
            <a:ext cx="58607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-52"/>
              </a:rPr>
              <a:t>*По данным Левада-Центра, статистика на май 2021г.</a:t>
            </a:r>
          </a:p>
        </p:txBody>
      </p:sp>
      <p:sp>
        <p:nvSpPr>
          <p:cNvPr id="33" name="Скругленный прямоугольник 18">
            <a:extLst>
              <a:ext uri="{FF2B5EF4-FFF2-40B4-BE49-F238E27FC236}">
                <a16:creationId xmlns:a16="http://schemas.microsoft.com/office/drawing/2014/main" id="{E40581DB-DE26-460D-87CC-78825CD328F1}"/>
              </a:ext>
            </a:extLst>
          </p:cNvPr>
          <p:cNvSpPr/>
          <p:nvPr/>
        </p:nvSpPr>
        <p:spPr>
          <a:xfrm>
            <a:off x="-155043" y="282787"/>
            <a:ext cx="5450262" cy="1572140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46324-30A7-4513-BAD5-7EA1836367DE}"/>
              </a:ext>
            </a:extLst>
          </p:cNvPr>
          <p:cNvSpPr txBox="1"/>
          <p:nvPr/>
        </p:nvSpPr>
        <p:spPr>
          <a:xfrm>
            <a:off x="1380497" y="1108985"/>
            <a:ext cx="2379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5D82D5"/>
                </a:solidFill>
                <a:latin typeface="Montserrat" panose="00000800000000000000" pitchFamily="2" charset="-52"/>
              </a:rPr>
              <a:t>18-25 года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9533E-A6CF-400C-BD5E-FF1FDBDE9B5E}"/>
              </a:ext>
            </a:extLst>
          </p:cNvPr>
          <p:cNvSpPr txBox="1"/>
          <p:nvPr/>
        </p:nvSpPr>
        <p:spPr>
          <a:xfrm>
            <a:off x="256208" y="431074"/>
            <a:ext cx="4912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393457"/>
                </a:solidFill>
                <a:latin typeface="Montserrat Black" panose="00000A00000000000000" pitchFamily="2" charset="-52"/>
              </a:rPr>
              <a:t>Целевая аудитория: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4F42F42D-D8E4-48CD-BBDC-4980CAAC301A}"/>
              </a:ext>
            </a:extLst>
          </p:cNvPr>
          <p:cNvGraphicFramePr/>
          <p:nvPr/>
        </p:nvGraphicFramePr>
        <p:xfrm>
          <a:off x="474476" y="3012215"/>
          <a:ext cx="6538365" cy="3179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B1A9019-1859-48A0-929D-F40DB27794EC}"/>
              </a:ext>
            </a:extLst>
          </p:cNvPr>
          <p:cNvSpPr txBox="1"/>
          <p:nvPr/>
        </p:nvSpPr>
        <p:spPr>
          <a:xfrm>
            <a:off x="290228" y="2585554"/>
            <a:ext cx="6675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404040"/>
                </a:solidFill>
                <a:latin typeface="Montserrat" panose="00000800000000000000" pitchFamily="2" charset="-52"/>
              </a:rPr>
              <a:t>Статистика по заболевшим коронавирусом в Москве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347710A9-576A-4512-83DD-C880EE6EA573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graphicFrame>
        <p:nvGraphicFramePr>
          <p:cNvPr id="27" name="Диаграмма 26">
            <a:extLst>
              <a:ext uri="{FF2B5EF4-FFF2-40B4-BE49-F238E27FC236}">
                <a16:creationId xmlns:a16="http://schemas.microsoft.com/office/drawing/2014/main" id="{6B41BE7C-C03D-44BD-A4B0-624C414CB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67315"/>
              </p:ext>
            </p:extLst>
          </p:nvPr>
        </p:nvGraphicFramePr>
        <p:xfrm>
          <a:off x="7330832" y="2244519"/>
          <a:ext cx="4787076" cy="3969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8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18">
            <a:extLst>
              <a:ext uri="{FF2B5EF4-FFF2-40B4-BE49-F238E27FC236}">
                <a16:creationId xmlns:a16="http://schemas.microsoft.com/office/drawing/2014/main" id="{648A143C-33D5-4DDC-9B62-4DBEBB1C0A73}"/>
              </a:ext>
            </a:extLst>
          </p:cNvPr>
          <p:cNvSpPr/>
          <p:nvPr/>
        </p:nvSpPr>
        <p:spPr>
          <a:xfrm>
            <a:off x="9144447" y="1204686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Скругленный прямоугольник 3">
            <a:extLst>
              <a:ext uri="{FF2B5EF4-FFF2-40B4-BE49-F238E27FC236}">
                <a16:creationId xmlns:a16="http://schemas.microsoft.com/office/drawing/2014/main" id="{7FDEB72F-5A77-46FB-B7B0-17D396CFD30A}"/>
              </a:ext>
            </a:extLst>
          </p:cNvPr>
          <p:cNvSpPr/>
          <p:nvPr/>
        </p:nvSpPr>
        <p:spPr>
          <a:xfrm>
            <a:off x="1297414" y="2862977"/>
            <a:ext cx="2484000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6B0E75E6-CA46-4441-8F0F-A71F3FFBD768}"/>
              </a:ext>
            </a:extLst>
          </p:cNvPr>
          <p:cNvSpPr/>
          <p:nvPr/>
        </p:nvSpPr>
        <p:spPr>
          <a:xfrm>
            <a:off x="3926115" y="2862977"/>
            <a:ext cx="2482388" cy="1745569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Скругленный прямоугольник 3">
            <a:extLst>
              <a:ext uri="{FF2B5EF4-FFF2-40B4-BE49-F238E27FC236}">
                <a16:creationId xmlns:a16="http://schemas.microsoft.com/office/drawing/2014/main" id="{89944406-9707-4212-88EB-EBAFE072A293}"/>
              </a:ext>
            </a:extLst>
          </p:cNvPr>
          <p:cNvSpPr/>
          <p:nvPr/>
        </p:nvSpPr>
        <p:spPr>
          <a:xfrm>
            <a:off x="6574973" y="2862976"/>
            <a:ext cx="2482388" cy="1744591"/>
          </a:xfrm>
          <a:prstGeom prst="roundRect">
            <a:avLst>
              <a:gd name="adj" fmla="val 3264"/>
            </a:avLst>
          </a:prstGeom>
          <a:noFill/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Скругленный прямоугольник 3">
            <a:extLst>
              <a:ext uri="{FF2B5EF4-FFF2-40B4-BE49-F238E27FC236}">
                <a16:creationId xmlns:a16="http://schemas.microsoft.com/office/drawing/2014/main" id="{0BC4063C-2D29-4BB0-A640-A08EC5A4EFAC}"/>
              </a:ext>
            </a:extLst>
          </p:cNvPr>
          <p:cNvSpPr/>
          <p:nvPr/>
        </p:nvSpPr>
        <p:spPr>
          <a:xfrm>
            <a:off x="9223831" y="2862975"/>
            <a:ext cx="2482388" cy="1744591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 w="19050">
            <a:solidFill>
              <a:srgbClr val="878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Скругленный прямоугольник 34">
            <a:extLst>
              <a:ext uri="{FF2B5EF4-FFF2-40B4-BE49-F238E27FC236}">
                <a16:creationId xmlns:a16="http://schemas.microsoft.com/office/drawing/2014/main" id="{F75D02B1-F099-4186-8AF3-AA572D80EF20}"/>
              </a:ext>
            </a:extLst>
          </p:cNvPr>
          <p:cNvSpPr/>
          <p:nvPr/>
        </p:nvSpPr>
        <p:spPr>
          <a:xfrm>
            <a:off x="1297414" y="4740147"/>
            <a:ext cx="2484000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Скругленный прямоугольник 34">
            <a:extLst>
              <a:ext uri="{FF2B5EF4-FFF2-40B4-BE49-F238E27FC236}">
                <a16:creationId xmlns:a16="http://schemas.microsoft.com/office/drawing/2014/main" id="{5316E54A-20AE-4BDD-961F-B04CB3EAE0CE}"/>
              </a:ext>
            </a:extLst>
          </p:cNvPr>
          <p:cNvSpPr/>
          <p:nvPr/>
        </p:nvSpPr>
        <p:spPr>
          <a:xfrm>
            <a:off x="3947885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Скругленный прямоугольник 34">
            <a:extLst>
              <a:ext uri="{FF2B5EF4-FFF2-40B4-BE49-F238E27FC236}">
                <a16:creationId xmlns:a16="http://schemas.microsoft.com/office/drawing/2014/main" id="{2985AEE8-CC80-42A0-9985-10A8F4DED376}"/>
              </a:ext>
            </a:extLst>
          </p:cNvPr>
          <p:cNvSpPr/>
          <p:nvPr/>
        </p:nvSpPr>
        <p:spPr>
          <a:xfrm>
            <a:off x="6596743" y="4740146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Скругленный прямоугольник 34">
            <a:extLst>
              <a:ext uri="{FF2B5EF4-FFF2-40B4-BE49-F238E27FC236}">
                <a16:creationId xmlns:a16="http://schemas.microsoft.com/office/drawing/2014/main" id="{DEC15E0B-CD44-4C9F-9349-4D2DBED03741}"/>
              </a:ext>
            </a:extLst>
          </p:cNvPr>
          <p:cNvSpPr/>
          <p:nvPr/>
        </p:nvSpPr>
        <p:spPr>
          <a:xfrm>
            <a:off x="9223831" y="4740145"/>
            <a:ext cx="2482388" cy="1569600"/>
          </a:xfrm>
          <a:prstGeom prst="roundRect">
            <a:avLst>
              <a:gd name="adj" fmla="val 3264"/>
            </a:avLst>
          </a:prstGeom>
          <a:solidFill>
            <a:schemeClr val="bg1"/>
          </a:solidFill>
          <a:ln>
            <a:solidFill>
              <a:srgbClr val="F189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A20955-2CE0-4C32-96E4-F3C6108C89C7}"/>
              </a:ext>
            </a:extLst>
          </p:cNvPr>
          <p:cNvSpPr txBox="1"/>
          <p:nvPr/>
        </p:nvSpPr>
        <p:spPr>
          <a:xfrm>
            <a:off x="1298220" y="2983454"/>
            <a:ext cx="248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Имплементация обучения в механики игры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600" dirty="0">
                <a:latin typeface="Montserrat Medium" panose="00000600000000000000" pitchFamily="2" charset="-52"/>
              </a:rPr>
              <a:t>Достоверные и подробные справки</a:t>
            </a:r>
            <a:endParaRPr lang="ru-RU" sz="11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F0A638-D40C-4685-BB46-51183E61F4A5}"/>
              </a:ext>
            </a:extLst>
          </p:cNvPr>
          <p:cNvSpPr txBox="1"/>
          <p:nvPr/>
        </p:nvSpPr>
        <p:spPr>
          <a:xfrm>
            <a:off x="1373516" y="5109446"/>
            <a:ext cx="2248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Montserrat Medium" panose="00000600000000000000" pitchFamily="2" charset="-52"/>
              </a:rPr>
              <a:t>Работа/вид многих клеток показаны неправильно</a:t>
            </a:r>
            <a:endParaRPr lang="ru-RU" sz="12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A0E65E-5A34-4CF9-A11A-96D6ADAA6D83}"/>
              </a:ext>
            </a:extLst>
          </p:cNvPr>
          <p:cNvSpPr txBox="1"/>
          <p:nvPr/>
        </p:nvSpPr>
        <p:spPr>
          <a:xfrm>
            <a:off x="4055599" y="3073162"/>
            <a:ext cx="222342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Визуальный сеттинг соответствует тематике иммунитета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5539D-F904-4015-B9AC-054CB3A1AB2F}"/>
              </a:ext>
            </a:extLst>
          </p:cNvPr>
          <p:cNvSpPr txBox="1"/>
          <p:nvPr/>
        </p:nvSpPr>
        <p:spPr>
          <a:xfrm>
            <a:off x="3981482" y="5181404"/>
            <a:ext cx="24270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  <a:cs typeface="Arial" panose="020B0604020202020204" pitchFamily="34" charset="0"/>
              </a:rPr>
              <a:t>Не объясняет работу иммунитета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5398DE-1F17-4BD1-A4D8-4126DCCE3689}"/>
              </a:ext>
            </a:extLst>
          </p:cNvPr>
          <p:cNvSpPr txBox="1"/>
          <p:nvPr/>
        </p:nvSpPr>
        <p:spPr>
          <a:xfrm>
            <a:off x="6824698" y="3141706"/>
            <a:ext cx="198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Правильно показаны роли всех клеток</a:t>
            </a:r>
            <a:endParaRPr lang="ru-RU" sz="16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13A56D-68A1-4A34-8067-383A8BBA11B7}"/>
              </a:ext>
            </a:extLst>
          </p:cNvPr>
          <p:cNvSpPr txBox="1"/>
          <p:nvPr/>
        </p:nvSpPr>
        <p:spPr>
          <a:xfrm>
            <a:off x="6661481" y="4822429"/>
            <a:ext cx="2358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</a:rPr>
              <a:t>Нет обучения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500" dirty="0">
                <a:latin typeface="Montserrat Medium" panose="00000600000000000000" pitchFamily="2" charset="-52"/>
                <a:cs typeface="Arial" panose="020B0604020202020204" pitchFamily="34" charset="0"/>
              </a:rPr>
              <a:t>Неверная репрезентация механизма работы иммунитета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C865B-D56A-43B1-96C2-47239436BE2E}"/>
              </a:ext>
            </a:extLst>
          </p:cNvPr>
          <p:cNvSpPr txBox="1"/>
          <p:nvPr/>
        </p:nvSpPr>
        <p:spPr>
          <a:xfrm>
            <a:off x="9322474" y="2966316"/>
            <a:ext cx="2285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Реалистичная репрезентация иммунной системы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sz="1700" dirty="0">
                <a:latin typeface="Montserrat Medium" panose="00000600000000000000" pitchFamily="2" charset="-52"/>
              </a:rPr>
              <a:t>Достоверные справки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AFA4B8-AB43-4755-9C5C-0175E14D6907}"/>
              </a:ext>
            </a:extLst>
          </p:cNvPr>
          <p:cNvSpPr txBox="1"/>
          <p:nvPr/>
        </p:nvSpPr>
        <p:spPr>
          <a:xfrm>
            <a:off x="9427410" y="5073271"/>
            <a:ext cx="207522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>
                <a:latin typeface="Montserrat Medium" panose="00000600000000000000" pitchFamily="2" charset="-52"/>
              </a:rPr>
              <a:t>Неполная информация об иммунитете</a:t>
            </a:r>
            <a:endParaRPr lang="ru-RU" sz="1700" dirty="0">
              <a:latin typeface="Montserrat Medium" panose="00000600000000000000" pitchFamily="2" charset="-52"/>
              <a:cs typeface="Arial" panose="020B0604020202020204" pitchFamily="34" charset="0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639F15FA-55C6-4913-BC1A-403F08BE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642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82147ACB-F4DF-4DEC-9516-FBC8D1B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63819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129198AA-887E-44B5-9384-9A99DCB24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t="474" r="5713" b="912"/>
          <a:stretch/>
        </p:blipFill>
        <p:spPr bwMode="auto">
          <a:xfrm>
            <a:off x="7253234" y="1908099"/>
            <a:ext cx="1080000" cy="1080000"/>
          </a:xfrm>
          <a:prstGeom prst="roundRect">
            <a:avLst/>
          </a:prstGeom>
          <a:noFill/>
          <a:ln w="19050">
            <a:solidFill>
              <a:srgbClr val="8784C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AE0F2FC8-98D6-4CBF-82D3-FAB1E25AD3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24" y="1908099"/>
            <a:ext cx="1080000" cy="1080000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68CC832F-673C-4E6B-9F20-BAD61BC1D6EB}"/>
              </a:ext>
            </a:extLst>
          </p:cNvPr>
          <p:cNvSpPr/>
          <p:nvPr/>
        </p:nvSpPr>
        <p:spPr>
          <a:xfrm>
            <a:off x="1638039" y="1492163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ImmuneQuest</a:t>
            </a:r>
            <a:endParaRPr lang="ru-RU" sz="105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C6F7A0CB-CACA-404C-B565-2239FFADB38B}"/>
              </a:ext>
            </a:extLst>
          </p:cNvPr>
          <p:cNvSpPr/>
          <p:nvPr/>
        </p:nvSpPr>
        <p:spPr>
          <a:xfrm>
            <a:off x="4322577" y="1215164"/>
            <a:ext cx="16530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Systematic 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  <a:cs typeface="Arial" panose="020B0604020202020204" pitchFamily="34" charset="0"/>
              </a:rPr>
              <a:t>Immunity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E0D4A7-C142-4F9E-AE32-64F2C8F06E41}"/>
              </a:ext>
            </a:extLst>
          </p:cNvPr>
          <p:cNvSpPr txBox="1"/>
          <p:nvPr/>
        </p:nvSpPr>
        <p:spPr>
          <a:xfrm>
            <a:off x="7099472" y="1215164"/>
            <a:ext cx="135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Immune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800000000000000" pitchFamily="2" charset="-52"/>
              </a:rPr>
              <a:t>Attack</a:t>
            </a: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800000000000000" pitchFamily="2" charset="-52"/>
              <a:cs typeface="Arial" panose="020B0604020202020204" pitchFamily="34" charset="0"/>
            </a:endParaRPr>
          </a:p>
        </p:txBody>
      </p:sp>
      <p:sp>
        <p:nvSpPr>
          <p:cNvPr id="68" name="Заголовок 1">
            <a:extLst>
              <a:ext uri="{FF2B5EF4-FFF2-40B4-BE49-F238E27FC236}">
                <a16:creationId xmlns:a16="http://schemas.microsoft.com/office/drawing/2014/main" id="{ACA3D29A-1C0A-4CFC-8414-01425F470694}"/>
              </a:ext>
            </a:extLst>
          </p:cNvPr>
          <p:cNvSpPr txBox="1">
            <a:spLocks/>
          </p:cNvSpPr>
          <p:nvPr/>
        </p:nvSpPr>
        <p:spPr>
          <a:xfrm>
            <a:off x="9577357" y="1371882"/>
            <a:ext cx="1877850" cy="489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800000000000000" pitchFamily="2" charset="-52"/>
              </a:rPr>
              <a:t>ImmuneCraft</a:t>
            </a:r>
            <a:endParaRPr lang="ru-RU" sz="180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800000000000000" pitchFamily="2" charset="-52"/>
            </a:endParaRPr>
          </a:p>
        </p:txBody>
      </p: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F782CE84-9453-4FA5-84B1-28F0033DB2DB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7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675F4439-C0A1-4029-B12F-76CDC24AE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5AFAA28-8DFE-41BD-8C2D-8A1F411FFA60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CEA7290A-0D6C-46F2-B81A-F1745225E48A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9F08086-C1B0-4916-94DC-3321AE43E903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192F844-D8BE-4F31-BA3D-959AD67C6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6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13F2D5-7E8B-40FF-82EF-217AAD9FAD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6662" y="3311766"/>
            <a:ext cx="913035" cy="9130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0ECCDB-E5D8-43EC-AA6B-F35453E85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332" y="5131449"/>
            <a:ext cx="665508" cy="665508"/>
          </a:xfrm>
          <a:prstGeom prst="rect">
            <a:avLst/>
          </a:prstGeom>
        </p:spPr>
      </p:pic>
      <p:sp>
        <p:nvSpPr>
          <p:cNvPr id="35" name="Заголовок 1">
            <a:extLst>
              <a:ext uri="{FF2B5EF4-FFF2-40B4-BE49-F238E27FC236}">
                <a16:creationId xmlns:a16="http://schemas.microsoft.com/office/drawing/2014/main" id="{EC9A9E75-A15F-4F9B-913B-42A0F905CFC3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88117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83E20D-8094-4021-BE50-7579B1B130D3}"/>
              </a:ext>
            </a:extLst>
          </p:cNvPr>
          <p:cNvSpPr txBox="1"/>
          <p:nvPr/>
        </p:nvSpPr>
        <p:spPr>
          <a:xfrm>
            <a:off x="3823917" y="2583063"/>
            <a:ext cx="7364780" cy="169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>
                <a:latin typeface="Montserrat Medium" panose="00000600000000000000" pitchFamily="2" charset="-52"/>
              </a:rPr>
              <a:t>Создать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игру</a:t>
            </a:r>
            <a:r>
              <a:rPr lang="ru-RU" sz="2400" dirty="0">
                <a:latin typeface="Montserrat Medium" panose="00000600000000000000" pitchFamily="2" charset="-52"/>
              </a:rPr>
              <a:t>, удовлетворяющую требованиям MVP, </a:t>
            </a:r>
            <a:r>
              <a:rPr lang="ru-RU" sz="2400" dirty="0">
                <a:solidFill>
                  <a:srgbClr val="025E9C"/>
                </a:solidFill>
                <a:latin typeface="Montserrat Medium" panose="00000600000000000000" pitchFamily="2" charset="-52"/>
              </a:rPr>
              <a:t>обучающую устройству человеческого иммунитета</a:t>
            </a:r>
            <a:endParaRPr lang="ru-RU" sz="5400" dirty="0">
              <a:solidFill>
                <a:srgbClr val="025E9C"/>
              </a:solidFill>
              <a:latin typeface="Montserrat Medium" panose="00000600000000000000" pitchFamily="2" charset="-52"/>
            </a:endParaRPr>
          </a:p>
        </p:txBody>
      </p:sp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7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558799" y="1085827"/>
            <a:ext cx="2670183" cy="5228609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687391" y="3086977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04C8A"/>
                </a:solidFill>
                <a:latin typeface="Montserrat Black" panose="00000A00000000000000" pitchFamily="2" charset="-52"/>
              </a:rPr>
              <a:t>ЦЕЛЬ ПРОЕКТА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2F1F893-5BDD-484A-A8E2-C040C2D45FD8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04856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783233FC-C6C8-4AA1-AEC4-01E50ACC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8</a:t>
            </a:fld>
            <a:endParaRPr lang="ru-RU"/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CCE805B-5A64-4715-AD6D-566C99C89CE6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25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58565A71-88DF-4385-9ADE-FB859CC01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3E7313-DFD4-4CE6-8CCD-283D2F0DBBFA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27" name="Прямая соединительная линия 26">
              <a:extLst>
                <a:ext uri="{FF2B5EF4-FFF2-40B4-BE49-F238E27FC236}">
                  <a16:creationId xmlns:a16="http://schemas.microsoft.com/office/drawing/2014/main" id="{AFBE4261-07BD-4D8A-9FA6-C19759AF7559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1E5B7-6424-4602-A3CF-D6DC0C99C3F2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9" name="Скругленный прямоугольник 18">
            <a:extLst>
              <a:ext uri="{FF2B5EF4-FFF2-40B4-BE49-F238E27FC236}">
                <a16:creationId xmlns:a16="http://schemas.microsoft.com/office/drawing/2014/main" id="{8777FC51-862D-4CA4-8192-F57019B3617E}"/>
              </a:ext>
            </a:extLst>
          </p:cNvPr>
          <p:cNvSpPr/>
          <p:nvPr/>
        </p:nvSpPr>
        <p:spPr>
          <a:xfrm>
            <a:off x="411683" y="-20320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25E9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C696-04D4-4FA0-B1D6-C41730CF8ECF}"/>
              </a:ext>
            </a:extLst>
          </p:cNvPr>
          <p:cNvSpPr txBox="1"/>
          <p:nvPr/>
        </p:nvSpPr>
        <p:spPr>
          <a:xfrm>
            <a:off x="560071" y="482841"/>
            <a:ext cx="241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ЗАДАЧИ</a:t>
            </a:r>
          </a:p>
          <a:p>
            <a:r>
              <a:rPr lang="ru-RU" sz="3200" dirty="0">
                <a:solidFill>
                  <a:srgbClr val="025E9C"/>
                </a:solidFill>
                <a:latin typeface="Montserrat Black" panose="00000A00000000000000" pitchFamily="2" charset="-52"/>
              </a:rPr>
              <a:t>ПРОЕКТА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973A72C-DC4F-4C24-BFEB-8B98755C5EA4}"/>
              </a:ext>
            </a:extLst>
          </p:cNvPr>
          <p:cNvSpPr/>
          <p:nvPr/>
        </p:nvSpPr>
        <p:spPr>
          <a:xfrm>
            <a:off x="4165400" y="3070150"/>
            <a:ext cx="5624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Определить стек используемых технологий и изучить выбранные технологии</a:t>
            </a:r>
            <a:endParaRPr lang="ru-RU" dirty="0">
              <a:latin typeface="Montserrat Medium" panose="00000600000000000000" pitchFamily="2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6FB11E7-19B7-452C-B025-B88E17F4D074}"/>
              </a:ext>
            </a:extLst>
          </p:cNvPr>
          <p:cNvSpPr/>
          <p:nvPr/>
        </p:nvSpPr>
        <p:spPr>
          <a:xfrm>
            <a:off x="4154531" y="4014081"/>
            <a:ext cx="4886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Разработать концепт геймплея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5D943BE-FB16-4210-868E-A35A37A0CA28}"/>
              </a:ext>
            </a:extLst>
          </p:cNvPr>
          <p:cNvSpPr/>
          <p:nvPr/>
        </p:nvSpPr>
        <p:spPr>
          <a:xfrm>
            <a:off x="4154531" y="5802602"/>
            <a:ext cx="2597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Подготовить отчет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82ED2F8-A83B-4B54-A274-343A2180B7B7}"/>
              </a:ext>
            </a:extLst>
          </p:cNvPr>
          <p:cNvSpPr/>
          <p:nvPr/>
        </p:nvSpPr>
        <p:spPr>
          <a:xfrm>
            <a:off x="4154531" y="2167481"/>
            <a:ext cx="4955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Montserrat Medium" panose="00000600000000000000" pitchFamily="2" charset="-52"/>
              </a:rPr>
              <a:t>Изучить статьи про иммунитет, подготовить теоретическую справку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7711B0F-C49A-406B-AB98-819545038226}"/>
              </a:ext>
            </a:extLst>
          </p:cNvPr>
          <p:cNvSpPr/>
          <p:nvPr/>
        </p:nvSpPr>
        <p:spPr>
          <a:xfrm>
            <a:off x="4141664" y="4742262"/>
            <a:ext cx="3880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ontserrat Medium" panose="00000600000000000000" pitchFamily="2" charset="-52"/>
              </a:rPr>
              <a:t>Создать программное решение</a:t>
            </a: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706E1C6-86B5-464D-A683-9A0727680C82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636BE-57C9-4BFA-AF58-A8144F618E82}"/>
              </a:ext>
            </a:extLst>
          </p:cNvPr>
          <p:cNvSpPr txBox="1"/>
          <p:nvPr/>
        </p:nvSpPr>
        <p:spPr>
          <a:xfrm>
            <a:off x="3691104" y="2105926"/>
            <a:ext cx="378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374D81"/>
                </a:solidFill>
                <a:latin typeface="Montserrat" panose="00000800000000000000" pitchFamily="2" charset="-52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69934A-6286-4174-B98A-E064FB7ABF9D}"/>
              </a:ext>
            </a:extLst>
          </p:cNvPr>
          <p:cNvSpPr txBox="1"/>
          <p:nvPr/>
        </p:nvSpPr>
        <p:spPr>
          <a:xfrm>
            <a:off x="3691104" y="3008595"/>
            <a:ext cx="378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74D81"/>
                </a:solidFill>
                <a:latin typeface="Montserrat" panose="00000800000000000000" pitchFamily="2" charset="-52"/>
              </a:rPr>
              <a:t>2</a:t>
            </a:r>
            <a:endParaRPr lang="ru-RU" sz="4400" dirty="0">
              <a:solidFill>
                <a:srgbClr val="374D81"/>
              </a:solidFill>
              <a:latin typeface="Montserrat" panose="00000800000000000000" pitchFamily="2" charset="-5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C8A8C6-BD9C-4E88-A582-9442FD16D5DC}"/>
              </a:ext>
            </a:extLst>
          </p:cNvPr>
          <p:cNvSpPr txBox="1"/>
          <p:nvPr/>
        </p:nvSpPr>
        <p:spPr>
          <a:xfrm>
            <a:off x="3691104" y="3814027"/>
            <a:ext cx="3782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74D81"/>
                </a:solidFill>
                <a:latin typeface="Montserrat" panose="00000800000000000000" pitchFamily="2" charset="-52"/>
              </a:rPr>
              <a:t>3</a:t>
            </a:r>
            <a:endParaRPr lang="ru-RU" sz="4400" dirty="0">
              <a:solidFill>
                <a:srgbClr val="374D81"/>
              </a:solidFill>
              <a:latin typeface="Montserrat" panose="00000800000000000000" pitchFamily="2" charset="-5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DD254E-7884-42D5-8894-2504988A4F81}"/>
              </a:ext>
            </a:extLst>
          </p:cNvPr>
          <p:cNvSpPr txBox="1"/>
          <p:nvPr/>
        </p:nvSpPr>
        <p:spPr>
          <a:xfrm>
            <a:off x="3625789" y="4680707"/>
            <a:ext cx="47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74D81"/>
                </a:solidFill>
                <a:latin typeface="Montserrat" panose="00000800000000000000" pitchFamily="2" charset="-52"/>
              </a:rPr>
              <a:t>4</a:t>
            </a:r>
            <a:endParaRPr lang="ru-RU" sz="4400" dirty="0">
              <a:solidFill>
                <a:srgbClr val="374D81"/>
              </a:solidFill>
              <a:latin typeface="Montserrat" panose="00000800000000000000" pitchFamily="2" charset="-5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895D9-BB97-4520-9496-3BC2C76E4CDD}"/>
              </a:ext>
            </a:extLst>
          </p:cNvPr>
          <p:cNvSpPr txBox="1"/>
          <p:nvPr/>
        </p:nvSpPr>
        <p:spPr>
          <a:xfrm>
            <a:off x="3681460" y="5602548"/>
            <a:ext cx="475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74D81"/>
                </a:solidFill>
                <a:latin typeface="Montserrat" panose="00000800000000000000" pitchFamily="2" charset="-52"/>
              </a:rPr>
              <a:t>5</a:t>
            </a:r>
            <a:endParaRPr lang="ru-RU" sz="4400" dirty="0">
              <a:solidFill>
                <a:srgbClr val="374D81"/>
              </a:solidFill>
              <a:latin typeface="Montserrat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2516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8">
            <a:extLst>
              <a:ext uri="{FF2B5EF4-FFF2-40B4-BE49-F238E27FC236}">
                <a16:creationId xmlns:a16="http://schemas.microsoft.com/office/drawing/2014/main" id="{DD7E42AF-9A0B-4525-8040-74D4504801BE}"/>
              </a:ext>
            </a:extLst>
          </p:cNvPr>
          <p:cNvSpPr/>
          <p:nvPr/>
        </p:nvSpPr>
        <p:spPr>
          <a:xfrm>
            <a:off x="-188109" y="2768721"/>
            <a:ext cx="5450262" cy="1966985"/>
          </a:xfrm>
          <a:prstGeom prst="roundRect">
            <a:avLst>
              <a:gd name="adj" fmla="val 289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ACC5E94-BF63-4004-B4FC-330D0C56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B6713-4EDA-4DF2-A265-1DD41D2FD9AD}" type="slidenum">
              <a:rPr lang="ru-RU" smtClean="0"/>
              <a:t>9</a:t>
            </a:fld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69C8B8B-5128-4767-8E7F-D81D8BC70539}"/>
              </a:ext>
            </a:extLst>
          </p:cNvPr>
          <p:cNvGrpSpPr/>
          <p:nvPr/>
        </p:nvGrpSpPr>
        <p:grpSpPr>
          <a:xfrm>
            <a:off x="8651097" y="282786"/>
            <a:ext cx="3627853" cy="738664"/>
            <a:chOff x="987918" y="322195"/>
            <a:chExt cx="3627853" cy="738664"/>
          </a:xfrm>
        </p:grpSpPr>
        <p:pic>
          <p:nvPicPr>
            <p:cNvPr id="8" name="Picture 4" descr="https://static.tildacdn.com/tild3634-6136-4661-b438-323162313364/photo.jpg">
              <a:extLst>
                <a:ext uri="{FF2B5EF4-FFF2-40B4-BE49-F238E27FC236}">
                  <a16:creationId xmlns:a16="http://schemas.microsoft.com/office/drawing/2014/main" id="{83E019A4-29A2-45E6-B5DB-2061550B39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6" t="9099" r="68408" b="31386"/>
            <a:stretch/>
          </p:blipFill>
          <p:spPr bwMode="auto">
            <a:xfrm>
              <a:off x="987918" y="415612"/>
              <a:ext cx="369836" cy="518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E37BED-A274-4F3B-BFDA-D763C37822E2}"/>
                </a:ext>
              </a:extLst>
            </p:cNvPr>
            <p:cNvSpPr txBox="1"/>
            <p:nvPr/>
          </p:nvSpPr>
          <p:spPr>
            <a:xfrm>
              <a:off x="1360132" y="383751"/>
              <a:ext cx="140211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b="1" dirty="0">
                  <a:solidFill>
                    <a:srgbClr val="6A6761"/>
                  </a:solidFill>
                  <a:latin typeface="Montserrat Medium" panose="00000600000000000000" pitchFamily="2" charset="-52"/>
                  <a:cs typeface="Arial" panose="020B0604020202020204" pitchFamily="34" charset="0"/>
                </a:rPr>
                <a:t>Уральский Федеральный университет</a:t>
              </a:r>
            </a:p>
          </p:txBody>
        </p: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1340B54A-2F38-4454-909A-64FA12B7BD8E}"/>
                </a:ext>
              </a:extLst>
            </p:cNvPr>
            <p:cNvCxnSpPr>
              <a:cxnSpLocks/>
            </p:cNvCxnSpPr>
            <p:nvPr/>
          </p:nvCxnSpPr>
          <p:spPr>
            <a:xfrm>
              <a:off x="2621627" y="322195"/>
              <a:ext cx="0" cy="661720"/>
            </a:xfrm>
            <a:prstGeom prst="line">
              <a:avLst/>
            </a:prstGeom>
            <a:ln>
              <a:solidFill>
                <a:srgbClr val="6A676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1C500-B740-4AA7-8210-323E8C1C15BE}"/>
                </a:ext>
              </a:extLst>
            </p:cNvPr>
            <p:cNvSpPr txBox="1"/>
            <p:nvPr/>
          </p:nvSpPr>
          <p:spPr>
            <a:xfrm>
              <a:off x="2653665" y="322195"/>
              <a:ext cx="196210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050" b="1" dirty="0">
                  <a:solidFill>
                    <a:srgbClr val="025E9C"/>
                  </a:solidFill>
                  <a:latin typeface="Montserrat Medium" panose="00000600000000000000" pitchFamily="2" charset="-52"/>
                </a:rPr>
                <a:t>Институт радиоэлектроники и информационных технологий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FA6C74D-E658-4E87-98B8-6EF53E205270}"/>
              </a:ext>
            </a:extLst>
          </p:cNvPr>
          <p:cNvSpPr txBox="1"/>
          <p:nvPr/>
        </p:nvSpPr>
        <p:spPr>
          <a:xfrm>
            <a:off x="327082" y="3213604"/>
            <a:ext cx="403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393457"/>
                </a:solidFill>
                <a:latin typeface="Montserrat Black" panose="00000A00000000000000" pitchFamily="2" charset="-52"/>
              </a:rPr>
              <a:t>ПРЕДЛАГАЕМОЕ РЕШЕНИЕ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D85E4B-ABE9-4456-A465-673CCC1F0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7828"/>
            <a:ext cx="7148239" cy="3428769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4312DF99-8B22-4DC3-8608-2C1040876F43}"/>
              </a:ext>
            </a:extLst>
          </p:cNvPr>
          <p:cNvSpPr txBox="1">
            <a:spLocks/>
          </p:cNvSpPr>
          <p:nvPr/>
        </p:nvSpPr>
        <p:spPr>
          <a:xfrm>
            <a:off x="9645428" y="6366525"/>
            <a:ext cx="156000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rgbClr val="6A6761"/>
                </a:solidFill>
                <a:latin typeface="Montserrat Black" panose="00000A00000000000000" pitchFamily="2" charset="-52"/>
              </a:rPr>
              <a:t>Immune</a:t>
            </a:r>
            <a:r>
              <a:rPr lang="en-US" sz="1400" dirty="0" err="1">
                <a:solidFill>
                  <a:srgbClr val="7EC8DA"/>
                </a:solidFill>
                <a:latin typeface="Montserrat Black" panose="00000A00000000000000" pitchFamily="2" charset="-52"/>
              </a:rPr>
              <a:t>Craft</a:t>
            </a:r>
            <a:endParaRPr lang="ru-RU" sz="1400" dirty="0">
              <a:solidFill>
                <a:srgbClr val="7EC8DA"/>
              </a:solidFill>
              <a:latin typeface="Montserrat Black" panose="00000A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347774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4853</TotalTime>
  <Words>483</Words>
  <Application>Microsoft Office PowerPoint</Application>
  <PresentationFormat>Широкоэкранный</PresentationFormat>
  <Paragraphs>189</Paragraphs>
  <Slides>17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Montserrat Medium</vt:lpstr>
      <vt:lpstr>Arial</vt:lpstr>
      <vt:lpstr>Calibri Light</vt:lpstr>
      <vt:lpstr>Courier New</vt:lpstr>
      <vt:lpstr>Montserrat Black</vt:lpstr>
      <vt:lpstr>Montserrat</vt:lpstr>
      <vt:lpstr>Calibri</vt:lpstr>
      <vt:lpstr>Тема Office</vt:lpstr>
      <vt:lpstr>ImmuneCraft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Алиса Миронова</dc:creator>
  <cp:lastModifiedBy>Cергей</cp:lastModifiedBy>
  <cp:revision>86</cp:revision>
  <dcterms:created xsi:type="dcterms:W3CDTF">2021-06-06T17:55:14Z</dcterms:created>
  <dcterms:modified xsi:type="dcterms:W3CDTF">2021-06-26T07:12:47Z</dcterms:modified>
</cp:coreProperties>
</file>